
<file path=[Content_Types].xml><?xml version="1.0" encoding="utf-8"?>
<Types xmlns="http://schemas.openxmlformats.org/package/2006/content-types">
  <Default ContentType="application/x-fontdata" Extension="fntdata"/>
  <Default ContentType="image/gif" Extension="gif"/>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Arcade Gamer" charset="1" panose="00000000000000000000"/>
      <p:regular r:id="rId14"/>
    </p:embeddedFont>
    <p:embeddedFont>
      <p:font typeface="Anca Coder" charset="1" panose="020B0509020502020204"/>
      <p:regular r:id="rId15"/>
    </p:embeddedFont>
    <p:embeddedFont>
      <p:font typeface="Garet" charset="1" panose="000000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bniRmkzY.mp4>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gif>
</file>

<file path=ppt/media/image24.gif>
</file>

<file path=ppt/media/image25.jpe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15.png" Type="http://schemas.openxmlformats.org/officeDocument/2006/relationships/image"/><Relationship Id="rId17" Target="../media/image16.svg" Type="http://schemas.openxmlformats.org/officeDocument/2006/relationships/image"/><Relationship Id="rId18" Target="../media/image17.png" Type="http://schemas.openxmlformats.org/officeDocument/2006/relationships/image"/><Relationship Id="rId19" Target="../media/image18.svg" Type="http://schemas.openxmlformats.org/officeDocument/2006/relationships/image"/><Relationship Id="rId2" Target="../media/image1.png" Type="http://schemas.openxmlformats.org/officeDocument/2006/relationships/image"/><Relationship Id="rId20" Target="../media/image19.png" Type="http://schemas.openxmlformats.org/officeDocument/2006/relationships/image"/><Relationship Id="rId21" Target="../media/image20.svg" Type="http://schemas.openxmlformats.org/officeDocument/2006/relationships/image"/><Relationship Id="rId22" Target="../media/image21.png" Type="http://schemas.openxmlformats.org/officeDocument/2006/relationships/image"/><Relationship Id="rId23" Target="../media/image22.svg" Type="http://schemas.openxmlformats.org/officeDocument/2006/relationships/image"/><Relationship Id="rId24" Target="../media/image23.gif" Type="http://schemas.openxmlformats.org/officeDocument/2006/relationships/image"/><Relationship Id="rId25" Target="../media/image24.gif"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11" Target="../media/image18.svg" Type="http://schemas.openxmlformats.org/officeDocument/2006/relationships/image"/><Relationship Id="rId12" Target="../media/image19.png" Type="http://schemas.openxmlformats.org/officeDocument/2006/relationships/image"/><Relationship Id="rId13" Target="../media/image20.svg" Type="http://schemas.openxmlformats.org/officeDocument/2006/relationships/image"/><Relationship Id="rId14" Target="../media/image21.png" Type="http://schemas.openxmlformats.org/officeDocument/2006/relationships/image"/><Relationship Id="rId15" Target="../media/image22.svg" Type="http://schemas.openxmlformats.org/officeDocument/2006/relationships/image"/><Relationship Id="rId16" Target="../media/image23.gif" Type="http://schemas.openxmlformats.org/officeDocument/2006/relationships/image"/><Relationship Id="rId17" Target="../media/image24.gif"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5.png" Type="http://schemas.openxmlformats.org/officeDocument/2006/relationships/image"/><Relationship Id="rId9" Target="../media/image1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11" Target="../media/image18.svg" Type="http://schemas.openxmlformats.org/officeDocument/2006/relationships/image"/><Relationship Id="rId12" Target="../media/image19.png" Type="http://schemas.openxmlformats.org/officeDocument/2006/relationships/image"/><Relationship Id="rId13" Target="../media/image20.svg" Type="http://schemas.openxmlformats.org/officeDocument/2006/relationships/image"/><Relationship Id="rId14" Target="../media/image21.png" Type="http://schemas.openxmlformats.org/officeDocument/2006/relationships/image"/><Relationship Id="rId15" Target="../media/image22.svg" Type="http://schemas.openxmlformats.org/officeDocument/2006/relationships/image"/><Relationship Id="rId16" Target="../media/image23.gif" Type="http://schemas.openxmlformats.org/officeDocument/2006/relationships/image"/><Relationship Id="rId17" Target="../media/image24.gif"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5.png" Type="http://schemas.openxmlformats.org/officeDocument/2006/relationships/image"/><Relationship Id="rId9" Target="../media/image1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11" Target="../media/image18.svg" Type="http://schemas.openxmlformats.org/officeDocument/2006/relationships/image"/><Relationship Id="rId12" Target="../media/image19.png" Type="http://schemas.openxmlformats.org/officeDocument/2006/relationships/image"/><Relationship Id="rId13" Target="../media/image20.svg" Type="http://schemas.openxmlformats.org/officeDocument/2006/relationships/image"/><Relationship Id="rId14" Target="../media/image21.png" Type="http://schemas.openxmlformats.org/officeDocument/2006/relationships/image"/><Relationship Id="rId15" Target="../media/image22.svg" Type="http://schemas.openxmlformats.org/officeDocument/2006/relationships/image"/><Relationship Id="rId16" Target="../media/image23.gif" Type="http://schemas.openxmlformats.org/officeDocument/2006/relationships/image"/><Relationship Id="rId17" Target="../media/image24.gif"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5.png" Type="http://schemas.openxmlformats.org/officeDocument/2006/relationships/image"/><Relationship Id="rId9" Target="../media/image1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11" Target="../media/image18.svg" Type="http://schemas.openxmlformats.org/officeDocument/2006/relationships/image"/><Relationship Id="rId12" Target="../media/image19.png" Type="http://schemas.openxmlformats.org/officeDocument/2006/relationships/image"/><Relationship Id="rId13" Target="../media/image20.svg" Type="http://schemas.openxmlformats.org/officeDocument/2006/relationships/image"/><Relationship Id="rId14" Target="../media/image21.png" Type="http://schemas.openxmlformats.org/officeDocument/2006/relationships/image"/><Relationship Id="rId15" Target="../media/image22.svg" Type="http://schemas.openxmlformats.org/officeDocument/2006/relationships/image"/><Relationship Id="rId16" Target="../media/image23.gif" Type="http://schemas.openxmlformats.org/officeDocument/2006/relationships/image"/><Relationship Id="rId17" Target="../media/image24.gif"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5.png" Type="http://schemas.openxmlformats.org/officeDocument/2006/relationships/image"/><Relationship Id="rId9" Target="../media/image1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11" Target="../media/image18.svg" Type="http://schemas.openxmlformats.org/officeDocument/2006/relationships/image"/><Relationship Id="rId12" Target="../media/image19.png" Type="http://schemas.openxmlformats.org/officeDocument/2006/relationships/image"/><Relationship Id="rId13" Target="../media/image20.svg" Type="http://schemas.openxmlformats.org/officeDocument/2006/relationships/image"/><Relationship Id="rId14" Target="../media/image21.png" Type="http://schemas.openxmlformats.org/officeDocument/2006/relationships/image"/><Relationship Id="rId15" Target="../media/image22.svg" Type="http://schemas.openxmlformats.org/officeDocument/2006/relationships/image"/><Relationship Id="rId16" Target="../media/image23.gif" Type="http://schemas.openxmlformats.org/officeDocument/2006/relationships/image"/><Relationship Id="rId17" Target="../media/image24.gif" Type="http://schemas.openxmlformats.org/officeDocument/2006/relationships/image"/><Relationship Id="rId18" Target="../media/image25.jpeg" Type="http://schemas.openxmlformats.org/officeDocument/2006/relationships/image"/><Relationship Id="rId19" Target="../media/VAGbniRmkzY.mp4" Type="http://schemas.openxmlformats.org/officeDocument/2006/relationships/video"/><Relationship Id="rId2" Target="../media/image1.png" Type="http://schemas.openxmlformats.org/officeDocument/2006/relationships/image"/><Relationship Id="rId20" Target="../media/VAGbniRmkzY.mp4" Type="http://schemas.microsoft.com/office/2007/relationships/media"/><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5.png" Type="http://schemas.openxmlformats.org/officeDocument/2006/relationships/image"/><Relationship Id="rId9" Target="../media/image1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1.png" Type="http://schemas.openxmlformats.org/officeDocument/2006/relationships/image"/><Relationship Id="rId11" Target="../media/image22.svg" Type="http://schemas.openxmlformats.org/officeDocument/2006/relationships/image"/><Relationship Id="rId12" Target="../media/image23.gif"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11" Target="../media/image18.svg" Type="http://schemas.openxmlformats.org/officeDocument/2006/relationships/image"/><Relationship Id="rId12" Target="../media/image19.png" Type="http://schemas.openxmlformats.org/officeDocument/2006/relationships/image"/><Relationship Id="rId13" Target="../media/image20.svg" Type="http://schemas.openxmlformats.org/officeDocument/2006/relationships/image"/><Relationship Id="rId14" Target="../media/image21.png" Type="http://schemas.openxmlformats.org/officeDocument/2006/relationships/image"/><Relationship Id="rId15" Target="../media/image22.svg" Type="http://schemas.openxmlformats.org/officeDocument/2006/relationships/image"/><Relationship Id="rId16" Target="../media/image23.gif" Type="http://schemas.openxmlformats.org/officeDocument/2006/relationships/image"/><Relationship Id="rId17" Target="../media/image24.gif"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5.png" Type="http://schemas.openxmlformats.org/officeDocument/2006/relationships/image"/><Relationship Id="rId9" Target="../media/image1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9705109"/>
            <a:ext cx="18288000" cy="1163782"/>
            <a:chOff x="0" y="0"/>
            <a:chExt cx="24384000" cy="1551709"/>
          </a:xfrm>
        </p:grpSpPr>
        <p:sp>
          <p:nvSpPr>
            <p:cNvPr name="Freeform 4" id="4"/>
            <p:cNvSpPr/>
            <p:nvPr/>
          </p:nvSpPr>
          <p:spPr>
            <a:xfrm flipH="false" flipV="false" rot="0">
              <a:off x="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128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256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grpSp>
        <p:nvGrpSpPr>
          <p:cNvPr name="Group 7" id="7"/>
          <p:cNvGrpSpPr/>
          <p:nvPr/>
        </p:nvGrpSpPr>
        <p:grpSpPr>
          <a:xfrm rot="0">
            <a:off x="1509980" y="1509980"/>
            <a:ext cx="15268040" cy="6685149"/>
            <a:chOff x="0" y="0"/>
            <a:chExt cx="4021212" cy="1760698"/>
          </a:xfrm>
        </p:grpSpPr>
        <p:sp>
          <p:nvSpPr>
            <p:cNvPr name="Freeform 8" id="8"/>
            <p:cNvSpPr/>
            <p:nvPr/>
          </p:nvSpPr>
          <p:spPr>
            <a:xfrm flipH="false" flipV="false" rot="0">
              <a:off x="0" y="0"/>
              <a:ext cx="4021212" cy="1760698"/>
            </a:xfrm>
            <a:custGeom>
              <a:avLst/>
              <a:gdLst/>
              <a:ahLst/>
              <a:cxnLst/>
              <a:rect r="r" b="b" t="t" l="l"/>
              <a:pathLst>
                <a:path h="1760698" w="4021212">
                  <a:moveTo>
                    <a:pt x="24846" y="0"/>
                  </a:moveTo>
                  <a:lnTo>
                    <a:pt x="3996366" y="0"/>
                  </a:lnTo>
                  <a:cubicBezTo>
                    <a:pt x="4010088" y="0"/>
                    <a:pt x="4021212" y="11124"/>
                    <a:pt x="4021212" y="24846"/>
                  </a:cubicBezTo>
                  <a:lnTo>
                    <a:pt x="4021212" y="1735851"/>
                  </a:lnTo>
                  <a:cubicBezTo>
                    <a:pt x="4021212" y="1749574"/>
                    <a:pt x="4010088" y="1760698"/>
                    <a:pt x="3996366" y="1760698"/>
                  </a:cubicBezTo>
                  <a:lnTo>
                    <a:pt x="24846" y="1760698"/>
                  </a:lnTo>
                  <a:cubicBezTo>
                    <a:pt x="11124" y="1760698"/>
                    <a:pt x="0" y="1749574"/>
                    <a:pt x="0" y="1735851"/>
                  </a:cubicBezTo>
                  <a:lnTo>
                    <a:pt x="0" y="24846"/>
                  </a:lnTo>
                  <a:cubicBezTo>
                    <a:pt x="0" y="11124"/>
                    <a:pt x="11124" y="0"/>
                    <a:pt x="24846" y="0"/>
                  </a:cubicBezTo>
                  <a:close/>
                </a:path>
              </a:pathLst>
            </a:custGeom>
            <a:solidFill>
              <a:srgbClr val="000000"/>
            </a:solidFill>
            <a:ln w="47625" cap="rnd">
              <a:solidFill>
                <a:srgbClr val="21EF80"/>
              </a:solidFill>
              <a:prstDash val="solid"/>
              <a:round/>
            </a:ln>
          </p:spPr>
        </p:sp>
        <p:sp>
          <p:nvSpPr>
            <p:cNvPr name="TextBox 9" id="9"/>
            <p:cNvSpPr txBox="true"/>
            <p:nvPr/>
          </p:nvSpPr>
          <p:spPr>
            <a:xfrm>
              <a:off x="0" y="-28575"/>
              <a:ext cx="4021212" cy="1789273"/>
            </a:xfrm>
            <a:prstGeom prst="rect">
              <a:avLst/>
            </a:prstGeom>
          </p:spPr>
          <p:txBody>
            <a:bodyPr anchor="ctr" rtlCol="false" tIns="254000" lIns="254000" bIns="254000" rIns="254000"/>
            <a:lstStyle/>
            <a:p>
              <a:pPr algn="ctr">
                <a:lnSpc>
                  <a:spcPts val="2100"/>
                </a:lnSpc>
              </a:pPr>
            </a:p>
          </p:txBody>
        </p:sp>
      </p:grpSp>
      <p:sp>
        <p:nvSpPr>
          <p:cNvPr name="Freeform 10" id="10"/>
          <p:cNvSpPr/>
          <p:nvPr/>
        </p:nvSpPr>
        <p:spPr>
          <a:xfrm flipH="false" flipV="false" rot="0">
            <a:off x="15341087" y="6151992"/>
            <a:ext cx="3370555" cy="3571879"/>
          </a:xfrm>
          <a:custGeom>
            <a:avLst/>
            <a:gdLst/>
            <a:ahLst/>
            <a:cxnLst/>
            <a:rect r="r" b="b" t="t" l="l"/>
            <a:pathLst>
              <a:path h="3571879" w="3370555">
                <a:moveTo>
                  <a:pt x="0" y="0"/>
                </a:moveTo>
                <a:lnTo>
                  <a:pt x="3370556" y="0"/>
                </a:lnTo>
                <a:lnTo>
                  <a:pt x="3370556" y="3571879"/>
                </a:lnTo>
                <a:lnTo>
                  <a:pt x="0" y="35718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true" flipV="false" rot="0">
            <a:off x="6457336" y="8762719"/>
            <a:ext cx="335928" cy="313329"/>
          </a:xfrm>
          <a:custGeom>
            <a:avLst/>
            <a:gdLst/>
            <a:ahLst/>
            <a:cxnLst/>
            <a:rect r="r" b="b" t="t" l="l"/>
            <a:pathLst>
              <a:path h="313329" w="335928">
                <a:moveTo>
                  <a:pt x="335928" y="0"/>
                </a:moveTo>
                <a:lnTo>
                  <a:pt x="0" y="0"/>
                </a:lnTo>
                <a:lnTo>
                  <a:pt x="0" y="313329"/>
                </a:lnTo>
                <a:lnTo>
                  <a:pt x="335928" y="313329"/>
                </a:lnTo>
                <a:lnTo>
                  <a:pt x="335928"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2" id="12"/>
          <p:cNvSpPr/>
          <p:nvPr/>
        </p:nvSpPr>
        <p:spPr>
          <a:xfrm flipH="false" flipV="false" rot="0">
            <a:off x="5425744" y="6115484"/>
            <a:ext cx="2196534" cy="938519"/>
          </a:xfrm>
          <a:custGeom>
            <a:avLst/>
            <a:gdLst/>
            <a:ahLst/>
            <a:cxnLst/>
            <a:rect r="r" b="b" t="t" l="l"/>
            <a:pathLst>
              <a:path h="938519" w="2196534">
                <a:moveTo>
                  <a:pt x="0" y="0"/>
                </a:moveTo>
                <a:lnTo>
                  <a:pt x="2196534" y="0"/>
                </a:lnTo>
                <a:lnTo>
                  <a:pt x="2196534" y="938519"/>
                </a:lnTo>
                <a:lnTo>
                  <a:pt x="0" y="93851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3" id="13"/>
          <p:cNvSpPr/>
          <p:nvPr/>
        </p:nvSpPr>
        <p:spPr>
          <a:xfrm flipH="false" flipV="false" rot="0">
            <a:off x="8068873" y="6111491"/>
            <a:ext cx="2196534" cy="942513"/>
          </a:xfrm>
          <a:custGeom>
            <a:avLst/>
            <a:gdLst/>
            <a:ahLst/>
            <a:cxnLst/>
            <a:rect r="r" b="b" t="t" l="l"/>
            <a:pathLst>
              <a:path h="942513" w="2196534">
                <a:moveTo>
                  <a:pt x="0" y="0"/>
                </a:moveTo>
                <a:lnTo>
                  <a:pt x="2196534" y="0"/>
                </a:lnTo>
                <a:lnTo>
                  <a:pt x="2196534" y="942512"/>
                </a:lnTo>
                <a:lnTo>
                  <a:pt x="0" y="942512"/>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4" id="14"/>
          <p:cNvSpPr/>
          <p:nvPr/>
        </p:nvSpPr>
        <p:spPr>
          <a:xfrm flipH="false" flipV="false" rot="0">
            <a:off x="10713082" y="6136966"/>
            <a:ext cx="2221897" cy="917038"/>
          </a:xfrm>
          <a:custGeom>
            <a:avLst/>
            <a:gdLst/>
            <a:ahLst/>
            <a:cxnLst/>
            <a:rect r="r" b="b" t="t" l="l"/>
            <a:pathLst>
              <a:path h="917038" w="2221897">
                <a:moveTo>
                  <a:pt x="0" y="0"/>
                </a:moveTo>
                <a:lnTo>
                  <a:pt x="2221897" y="0"/>
                </a:lnTo>
                <a:lnTo>
                  <a:pt x="2221897" y="917037"/>
                </a:lnTo>
                <a:lnTo>
                  <a:pt x="0" y="917037"/>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15" id="15"/>
          <p:cNvSpPr txBox="true"/>
          <p:nvPr/>
        </p:nvSpPr>
        <p:spPr>
          <a:xfrm rot="0">
            <a:off x="15511053" y="682309"/>
            <a:ext cx="1952265" cy="336644"/>
          </a:xfrm>
          <a:prstGeom prst="rect">
            <a:avLst/>
          </a:prstGeom>
        </p:spPr>
        <p:txBody>
          <a:bodyPr anchor="t" rtlCol="false" tIns="0" lIns="0" bIns="0" rIns="0">
            <a:spAutoFit/>
          </a:bodyPr>
          <a:lstStyle/>
          <a:p>
            <a:pPr algn="r">
              <a:lnSpc>
                <a:spcPts val="2463"/>
              </a:lnSpc>
            </a:pPr>
            <a:r>
              <a:rPr lang="en-US" sz="2199">
                <a:solidFill>
                  <a:srgbClr val="FF63D8"/>
                </a:solidFill>
                <a:latin typeface="Arcade Gamer"/>
                <a:ea typeface="Arcade Gamer"/>
                <a:cs typeface="Arcade Gamer"/>
                <a:sym typeface="Arcade Gamer"/>
              </a:rPr>
              <a:t>2. OYUNCU</a:t>
            </a:r>
          </a:p>
        </p:txBody>
      </p:sp>
      <p:sp>
        <p:nvSpPr>
          <p:cNvPr name="Freeform 16" id="16"/>
          <p:cNvSpPr/>
          <p:nvPr/>
        </p:nvSpPr>
        <p:spPr>
          <a:xfrm flipH="false" flipV="false" rot="0">
            <a:off x="2695009" y="596383"/>
            <a:ext cx="2377744" cy="432317"/>
          </a:xfrm>
          <a:custGeom>
            <a:avLst/>
            <a:gdLst/>
            <a:ahLst/>
            <a:cxnLst/>
            <a:rect r="r" b="b" t="t" l="l"/>
            <a:pathLst>
              <a:path h="432317" w="2377744">
                <a:moveTo>
                  <a:pt x="0" y="0"/>
                </a:moveTo>
                <a:lnTo>
                  <a:pt x="2377745" y="0"/>
                </a:lnTo>
                <a:lnTo>
                  <a:pt x="2377745" y="432317"/>
                </a:lnTo>
                <a:lnTo>
                  <a:pt x="0" y="432317"/>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7" id="17"/>
          <p:cNvSpPr/>
          <p:nvPr/>
        </p:nvSpPr>
        <p:spPr>
          <a:xfrm flipH="false" flipV="false" rot="0">
            <a:off x="13424017" y="670536"/>
            <a:ext cx="2087036" cy="379461"/>
          </a:xfrm>
          <a:custGeom>
            <a:avLst/>
            <a:gdLst/>
            <a:ahLst/>
            <a:cxnLst/>
            <a:rect r="r" b="b" t="t" l="l"/>
            <a:pathLst>
              <a:path h="379461" w="2087036">
                <a:moveTo>
                  <a:pt x="0" y="0"/>
                </a:moveTo>
                <a:lnTo>
                  <a:pt x="2087036" y="0"/>
                </a:lnTo>
                <a:lnTo>
                  <a:pt x="2087036" y="379461"/>
                </a:lnTo>
                <a:lnTo>
                  <a:pt x="0" y="379461"/>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
        <p:nvSpPr>
          <p:cNvPr name="Freeform 18" id="18"/>
          <p:cNvSpPr/>
          <p:nvPr/>
        </p:nvSpPr>
        <p:spPr>
          <a:xfrm flipH="true" flipV="false" rot="0">
            <a:off x="13950410" y="8614008"/>
            <a:ext cx="1855950" cy="1091101"/>
          </a:xfrm>
          <a:custGeom>
            <a:avLst/>
            <a:gdLst/>
            <a:ahLst/>
            <a:cxnLst/>
            <a:rect r="r" b="b" t="t" l="l"/>
            <a:pathLst>
              <a:path h="1091101" w="1855950">
                <a:moveTo>
                  <a:pt x="1855950" y="0"/>
                </a:moveTo>
                <a:lnTo>
                  <a:pt x="0" y="0"/>
                </a:lnTo>
                <a:lnTo>
                  <a:pt x="0" y="1091101"/>
                </a:lnTo>
                <a:lnTo>
                  <a:pt x="1855950" y="1091101"/>
                </a:lnTo>
                <a:lnTo>
                  <a:pt x="1855950" y="0"/>
                </a:lnTo>
                <a:close/>
              </a:path>
            </a:pathLst>
          </a:custGeom>
          <a:blipFill>
            <a:blip r:embed="rId20">
              <a:extLst>
                <a:ext uri="{96DAC541-7B7A-43D3-8B79-37D633B846F1}">
                  <asvg:svgBlip xmlns:asvg="http://schemas.microsoft.com/office/drawing/2016/SVG/main" r:embed="rId21"/>
                </a:ext>
              </a:extLst>
            </a:blip>
            <a:stretch>
              <a:fillRect l="0" t="0" r="0" b="-10100"/>
            </a:stretch>
          </a:blipFill>
        </p:spPr>
      </p:sp>
      <p:sp>
        <p:nvSpPr>
          <p:cNvPr name="Freeform 19" id="19"/>
          <p:cNvSpPr/>
          <p:nvPr/>
        </p:nvSpPr>
        <p:spPr>
          <a:xfrm flipH="false" flipV="false" rot="0">
            <a:off x="375433" y="6228904"/>
            <a:ext cx="2319577" cy="3476205"/>
          </a:xfrm>
          <a:custGeom>
            <a:avLst/>
            <a:gdLst/>
            <a:ahLst/>
            <a:cxnLst/>
            <a:rect r="r" b="b" t="t" l="l"/>
            <a:pathLst>
              <a:path h="3476205" w="2319577">
                <a:moveTo>
                  <a:pt x="0" y="0"/>
                </a:moveTo>
                <a:lnTo>
                  <a:pt x="2319576" y="0"/>
                </a:lnTo>
                <a:lnTo>
                  <a:pt x="2319576" y="3476205"/>
                </a:lnTo>
                <a:lnTo>
                  <a:pt x="0" y="3476205"/>
                </a:lnTo>
                <a:lnTo>
                  <a:pt x="0" y="0"/>
                </a:lnTo>
                <a:close/>
              </a:path>
            </a:pathLst>
          </a:custGeom>
          <a:blipFill>
            <a:blip r:embed="rId22">
              <a:extLst>
                <a:ext uri="{96DAC541-7B7A-43D3-8B79-37D633B846F1}">
                  <asvg:svgBlip xmlns:asvg="http://schemas.microsoft.com/office/drawing/2016/SVG/main" r:embed="rId23"/>
                </a:ext>
              </a:extLst>
            </a:blip>
            <a:stretch>
              <a:fillRect l="0" t="0" r="0" b="0"/>
            </a:stretch>
          </a:blipFill>
        </p:spPr>
      </p:sp>
      <p:pic>
        <p:nvPicPr>
          <p:cNvPr name="Picture 20" id="20"/>
          <p:cNvPicPr>
            <a:picLocks noChangeAspect="true"/>
          </p:cNvPicPr>
          <p:nvPr/>
        </p:nvPicPr>
        <p:blipFill>
          <a:blip r:embed="rId24">
            <a:alphaModFix amt="71000"/>
          </a:blip>
          <a:srcRect l="0" t="0" r="0" b="0"/>
          <a:stretch>
            <a:fillRect/>
          </a:stretch>
        </p:blipFill>
        <p:spPr>
          <a:xfrm flipH="false" flipV="false" rot="604890">
            <a:off x="17509575" y="4896612"/>
            <a:ext cx="554300" cy="577396"/>
          </a:xfrm>
          <a:prstGeom prst="rect">
            <a:avLst/>
          </a:prstGeom>
        </p:spPr>
      </p:pic>
      <p:pic>
        <p:nvPicPr>
          <p:cNvPr name="Picture 21" id="21"/>
          <p:cNvPicPr>
            <a:picLocks noChangeAspect="true"/>
          </p:cNvPicPr>
          <p:nvPr/>
        </p:nvPicPr>
        <p:blipFill>
          <a:blip r:embed="rId24">
            <a:alphaModFix amt="71000"/>
          </a:blip>
          <a:srcRect l="0" t="0" r="0" b="0"/>
          <a:stretch>
            <a:fillRect/>
          </a:stretch>
        </p:blipFill>
        <p:spPr>
          <a:xfrm flipH="false" flipV="false" rot="-1221735">
            <a:off x="17085962" y="3338385"/>
            <a:ext cx="397359" cy="413915"/>
          </a:xfrm>
          <a:prstGeom prst="rect">
            <a:avLst/>
          </a:prstGeom>
        </p:spPr>
      </p:pic>
      <p:pic>
        <p:nvPicPr>
          <p:cNvPr name="Picture 22" id="22"/>
          <p:cNvPicPr>
            <a:picLocks noChangeAspect="true"/>
          </p:cNvPicPr>
          <p:nvPr/>
        </p:nvPicPr>
        <p:blipFill>
          <a:blip r:embed="rId24">
            <a:alphaModFix amt="71000"/>
          </a:blip>
          <a:srcRect l="0" t="0" r="0" b="0"/>
          <a:stretch>
            <a:fillRect/>
          </a:stretch>
        </p:blipFill>
        <p:spPr>
          <a:xfrm flipH="false" flipV="false" rot="0">
            <a:off x="17517576" y="1957766"/>
            <a:ext cx="269149" cy="280364"/>
          </a:xfrm>
          <a:prstGeom prst="rect">
            <a:avLst/>
          </a:prstGeom>
        </p:spPr>
      </p:pic>
      <p:pic>
        <p:nvPicPr>
          <p:cNvPr name="Picture 23" id="23"/>
          <p:cNvPicPr>
            <a:picLocks noChangeAspect="true"/>
          </p:cNvPicPr>
          <p:nvPr/>
        </p:nvPicPr>
        <p:blipFill>
          <a:blip r:embed="rId24">
            <a:alphaModFix amt="71000"/>
          </a:blip>
          <a:srcRect l="0" t="0" r="0" b="0"/>
          <a:stretch>
            <a:fillRect/>
          </a:stretch>
        </p:blipFill>
        <p:spPr>
          <a:xfrm flipH="false" flipV="false" rot="-599390">
            <a:off x="421312" y="5056909"/>
            <a:ext cx="554300" cy="577396"/>
          </a:xfrm>
          <a:prstGeom prst="rect">
            <a:avLst/>
          </a:prstGeom>
        </p:spPr>
      </p:pic>
      <p:pic>
        <p:nvPicPr>
          <p:cNvPr name="Picture 24" id="24"/>
          <p:cNvPicPr>
            <a:picLocks noChangeAspect="true"/>
          </p:cNvPicPr>
          <p:nvPr/>
        </p:nvPicPr>
        <p:blipFill>
          <a:blip r:embed="rId24">
            <a:alphaModFix amt="71000"/>
          </a:blip>
          <a:srcRect l="0" t="0" r="0" b="0"/>
          <a:stretch>
            <a:fillRect/>
          </a:stretch>
        </p:blipFill>
        <p:spPr>
          <a:xfrm flipH="false" flipV="false" rot="368085">
            <a:off x="788009" y="3418711"/>
            <a:ext cx="397359" cy="413915"/>
          </a:xfrm>
          <a:prstGeom prst="rect">
            <a:avLst/>
          </a:prstGeom>
        </p:spPr>
      </p:pic>
      <p:pic>
        <p:nvPicPr>
          <p:cNvPr name="Picture 25" id="25"/>
          <p:cNvPicPr>
            <a:picLocks noChangeAspect="true"/>
          </p:cNvPicPr>
          <p:nvPr/>
        </p:nvPicPr>
        <p:blipFill>
          <a:blip r:embed="rId24">
            <a:alphaModFix amt="71000"/>
          </a:blip>
          <a:srcRect l="0" t="0" r="0" b="0"/>
          <a:stretch>
            <a:fillRect/>
          </a:stretch>
        </p:blipFill>
        <p:spPr>
          <a:xfrm flipH="false" flipV="false" rot="-980286">
            <a:off x="463881" y="1925570"/>
            <a:ext cx="269149" cy="280364"/>
          </a:xfrm>
          <a:prstGeom prst="rect">
            <a:avLst/>
          </a:prstGeom>
        </p:spPr>
      </p:pic>
      <p:pic>
        <p:nvPicPr>
          <p:cNvPr name="Picture 26" id="26"/>
          <p:cNvPicPr>
            <a:picLocks noChangeAspect="true"/>
          </p:cNvPicPr>
          <p:nvPr/>
        </p:nvPicPr>
        <p:blipFill>
          <a:blip r:embed="rId25"/>
          <a:srcRect l="0" t="0" r="0" b="0"/>
          <a:stretch>
            <a:fillRect/>
          </a:stretch>
        </p:blipFill>
        <p:spPr>
          <a:xfrm flipH="false" flipV="false" rot="0">
            <a:off x="12445942" y="6532526"/>
            <a:ext cx="978075" cy="934061"/>
          </a:xfrm>
          <a:prstGeom prst="rect">
            <a:avLst/>
          </a:prstGeom>
        </p:spPr>
      </p:pic>
      <p:sp>
        <p:nvSpPr>
          <p:cNvPr name="TextBox 27" id="27"/>
          <p:cNvSpPr txBox="true"/>
          <p:nvPr/>
        </p:nvSpPr>
        <p:spPr>
          <a:xfrm rot="0">
            <a:off x="828291" y="639714"/>
            <a:ext cx="1866718" cy="336644"/>
          </a:xfrm>
          <a:prstGeom prst="rect">
            <a:avLst/>
          </a:prstGeom>
        </p:spPr>
        <p:txBody>
          <a:bodyPr anchor="t" rtlCol="false" tIns="0" lIns="0" bIns="0" rIns="0">
            <a:spAutoFit/>
          </a:bodyPr>
          <a:lstStyle/>
          <a:p>
            <a:pPr algn="l">
              <a:lnSpc>
                <a:spcPts val="2463"/>
              </a:lnSpc>
            </a:pPr>
            <a:r>
              <a:rPr lang="en-US" sz="2199">
                <a:solidFill>
                  <a:srgbClr val="585EFF"/>
                </a:solidFill>
                <a:latin typeface="Arcade Gamer"/>
                <a:ea typeface="Arcade Gamer"/>
                <a:cs typeface="Arcade Gamer"/>
                <a:sym typeface="Arcade Gamer"/>
              </a:rPr>
              <a:t>1. OYUNCU</a:t>
            </a:r>
          </a:p>
        </p:txBody>
      </p:sp>
      <p:sp>
        <p:nvSpPr>
          <p:cNvPr name="TextBox 28" id="28"/>
          <p:cNvSpPr txBox="true"/>
          <p:nvPr/>
        </p:nvSpPr>
        <p:spPr>
          <a:xfrm rot="0">
            <a:off x="7021769" y="8658399"/>
            <a:ext cx="6568494" cy="464819"/>
          </a:xfrm>
          <a:prstGeom prst="rect">
            <a:avLst/>
          </a:prstGeom>
        </p:spPr>
        <p:txBody>
          <a:bodyPr anchor="t" rtlCol="false" tIns="0" lIns="0" bIns="0" rIns="0">
            <a:spAutoFit/>
          </a:bodyPr>
          <a:lstStyle/>
          <a:p>
            <a:pPr algn="l">
              <a:lnSpc>
                <a:spcPts val="3780"/>
              </a:lnSpc>
              <a:spcBef>
                <a:spcPct val="0"/>
              </a:spcBef>
            </a:pPr>
            <a:r>
              <a:rPr lang="en-US" sz="2700">
                <a:solidFill>
                  <a:srgbClr val="FFFFFF"/>
                </a:solidFill>
                <a:latin typeface="Anca Coder"/>
                <a:ea typeface="Anca Coder"/>
                <a:cs typeface="Anca Coder"/>
                <a:sym typeface="Anca Coder"/>
              </a:rPr>
              <a:t>Mehmet Semih Aslan-Cansu Şahin</a:t>
            </a:r>
          </a:p>
        </p:txBody>
      </p:sp>
      <p:sp>
        <p:nvSpPr>
          <p:cNvPr name="TextBox 29" id="29"/>
          <p:cNvSpPr txBox="true"/>
          <p:nvPr/>
        </p:nvSpPr>
        <p:spPr>
          <a:xfrm rot="0">
            <a:off x="1769487" y="2148848"/>
            <a:ext cx="14717698" cy="5265643"/>
          </a:xfrm>
          <a:prstGeom prst="rect">
            <a:avLst/>
          </a:prstGeom>
        </p:spPr>
        <p:txBody>
          <a:bodyPr anchor="t" rtlCol="false" tIns="0" lIns="0" bIns="0" rIns="0">
            <a:spAutoFit/>
          </a:bodyPr>
          <a:lstStyle/>
          <a:p>
            <a:pPr algn="ctr">
              <a:lnSpc>
                <a:spcPts val="13748"/>
              </a:lnSpc>
            </a:pPr>
          </a:p>
          <a:p>
            <a:pPr algn="ctr">
              <a:lnSpc>
                <a:spcPts val="13748"/>
              </a:lnSpc>
            </a:pPr>
            <a:r>
              <a:rPr lang="en-US" sz="10575">
                <a:solidFill>
                  <a:srgbClr val="FF63D8"/>
                </a:solidFill>
                <a:latin typeface="Arcade Gamer"/>
                <a:ea typeface="Arcade Gamer"/>
                <a:cs typeface="Arcade Gamer"/>
                <a:sym typeface="Arcade Gamer"/>
              </a:rPr>
              <a:t>EDERIŞ:GOK-KAL</a:t>
            </a:r>
          </a:p>
          <a:p>
            <a:pPr algn="ctr">
              <a:lnSpc>
                <a:spcPts val="13748"/>
              </a:lnSpc>
            </a:pPr>
          </a:p>
        </p:txBody>
      </p:sp>
      <p:sp>
        <p:nvSpPr>
          <p:cNvPr name="TextBox 30" id="30"/>
          <p:cNvSpPr txBox="true"/>
          <p:nvPr/>
        </p:nvSpPr>
        <p:spPr>
          <a:xfrm rot="0">
            <a:off x="7021769" y="682309"/>
            <a:ext cx="4244462" cy="336644"/>
          </a:xfrm>
          <a:prstGeom prst="rect">
            <a:avLst/>
          </a:prstGeom>
        </p:spPr>
        <p:txBody>
          <a:bodyPr anchor="t" rtlCol="false" tIns="0" lIns="0" bIns="0" rIns="0">
            <a:spAutoFit/>
          </a:bodyPr>
          <a:lstStyle/>
          <a:p>
            <a:pPr algn="ctr">
              <a:lnSpc>
                <a:spcPts val="2463"/>
              </a:lnSpc>
            </a:pPr>
            <a:r>
              <a:rPr lang="en-US" sz="2199">
                <a:solidFill>
                  <a:srgbClr val="FFFFFF"/>
                </a:solidFill>
                <a:latin typeface="Arcade Gamer"/>
                <a:ea typeface="Arcade Gamer"/>
                <a:cs typeface="Arcade Gamer"/>
                <a:sym typeface="Arcade Gamer"/>
              </a:rPr>
              <a:t>YÜKSEK PUAN 2500</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9705109"/>
            <a:ext cx="18288000" cy="1163782"/>
            <a:chOff x="0" y="0"/>
            <a:chExt cx="24384000" cy="1551709"/>
          </a:xfrm>
        </p:grpSpPr>
        <p:sp>
          <p:nvSpPr>
            <p:cNvPr name="Freeform 4" id="4"/>
            <p:cNvSpPr/>
            <p:nvPr/>
          </p:nvSpPr>
          <p:spPr>
            <a:xfrm flipH="false" flipV="false" rot="0">
              <a:off x="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128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256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grpSp>
        <p:nvGrpSpPr>
          <p:cNvPr name="Group 7" id="7"/>
          <p:cNvGrpSpPr/>
          <p:nvPr/>
        </p:nvGrpSpPr>
        <p:grpSpPr>
          <a:xfrm rot="0">
            <a:off x="1835038" y="2671770"/>
            <a:ext cx="14296380" cy="1390649"/>
            <a:chOff x="0" y="0"/>
            <a:chExt cx="3765302" cy="366262"/>
          </a:xfrm>
        </p:grpSpPr>
        <p:sp>
          <p:nvSpPr>
            <p:cNvPr name="Freeform 8" id="8"/>
            <p:cNvSpPr/>
            <p:nvPr/>
          </p:nvSpPr>
          <p:spPr>
            <a:xfrm flipH="false" flipV="false" rot="0">
              <a:off x="0" y="0"/>
              <a:ext cx="3765302" cy="366262"/>
            </a:xfrm>
            <a:custGeom>
              <a:avLst/>
              <a:gdLst/>
              <a:ahLst/>
              <a:cxnLst/>
              <a:rect r="r" b="b" t="t" l="l"/>
              <a:pathLst>
                <a:path h="366262" w="3765302">
                  <a:moveTo>
                    <a:pt x="26535" y="0"/>
                  </a:moveTo>
                  <a:lnTo>
                    <a:pt x="3738767" y="0"/>
                  </a:lnTo>
                  <a:cubicBezTo>
                    <a:pt x="3753421" y="0"/>
                    <a:pt x="3765302" y="11880"/>
                    <a:pt x="3765302" y="26535"/>
                  </a:cubicBezTo>
                  <a:lnTo>
                    <a:pt x="3765302" y="339727"/>
                  </a:lnTo>
                  <a:cubicBezTo>
                    <a:pt x="3765302" y="346764"/>
                    <a:pt x="3762506" y="353513"/>
                    <a:pt x="3757530" y="358490"/>
                  </a:cubicBezTo>
                  <a:cubicBezTo>
                    <a:pt x="3752554" y="363466"/>
                    <a:pt x="3745804" y="366262"/>
                    <a:pt x="3738767" y="366262"/>
                  </a:cubicBezTo>
                  <a:lnTo>
                    <a:pt x="26535" y="366262"/>
                  </a:lnTo>
                  <a:cubicBezTo>
                    <a:pt x="19497" y="366262"/>
                    <a:pt x="12748" y="363466"/>
                    <a:pt x="7772" y="358490"/>
                  </a:cubicBezTo>
                  <a:cubicBezTo>
                    <a:pt x="2796" y="353513"/>
                    <a:pt x="0" y="346764"/>
                    <a:pt x="0" y="339727"/>
                  </a:cubicBezTo>
                  <a:lnTo>
                    <a:pt x="0" y="26535"/>
                  </a:lnTo>
                  <a:cubicBezTo>
                    <a:pt x="0" y="19497"/>
                    <a:pt x="2796" y="12748"/>
                    <a:pt x="7772" y="7772"/>
                  </a:cubicBezTo>
                  <a:cubicBezTo>
                    <a:pt x="12748" y="2796"/>
                    <a:pt x="19497" y="0"/>
                    <a:pt x="26535" y="0"/>
                  </a:cubicBezTo>
                  <a:close/>
                </a:path>
              </a:pathLst>
            </a:custGeom>
            <a:solidFill>
              <a:srgbClr val="000000"/>
            </a:solidFill>
            <a:ln w="47625" cap="rnd">
              <a:solidFill>
                <a:srgbClr val="21EF80"/>
              </a:solidFill>
              <a:prstDash val="solid"/>
              <a:round/>
            </a:ln>
          </p:spPr>
        </p:sp>
        <p:sp>
          <p:nvSpPr>
            <p:cNvPr name="TextBox 9" id="9"/>
            <p:cNvSpPr txBox="true"/>
            <p:nvPr/>
          </p:nvSpPr>
          <p:spPr>
            <a:xfrm>
              <a:off x="0" y="-38100"/>
              <a:ext cx="3765302" cy="404362"/>
            </a:xfrm>
            <a:prstGeom prst="rect">
              <a:avLst/>
            </a:prstGeom>
          </p:spPr>
          <p:txBody>
            <a:bodyPr anchor="ctr" rtlCol="false" tIns="254000" lIns="254000" bIns="254000" rIns="254000"/>
            <a:lstStyle/>
            <a:p>
              <a:pPr algn="l">
                <a:lnSpc>
                  <a:spcPts val="3359"/>
                </a:lnSpc>
              </a:pPr>
              <a:r>
                <a:rPr lang="en-US" sz="2399">
                  <a:solidFill>
                    <a:srgbClr val="FFFFFF"/>
                  </a:solidFill>
                  <a:latin typeface="Garet"/>
                  <a:ea typeface="Garet"/>
                  <a:cs typeface="Garet"/>
                  <a:sym typeface="Garet"/>
                </a:rPr>
                <a:t>Our game is a 3D isometric action game that incorporates rogue-like elements.</a:t>
              </a:r>
            </a:p>
          </p:txBody>
        </p:sp>
      </p:grpSp>
      <p:sp>
        <p:nvSpPr>
          <p:cNvPr name="Freeform 10" id="10"/>
          <p:cNvSpPr/>
          <p:nvPr/>
        </p:nvSpPr>
        <p:spPr>
          <a:xfrm flipH="false" flipV="false" rot="0">
            <a:off x="15341087" y="6151992"/>
            <a:ext cx="3370555" cy="3571879"/>
          </a:xfrm>
          <a:custGeom>
            <a:avLst/>
            <a:gdLst/>
            <a:ahLst/>
            <a:cxnLst/>
            <a:rect r="r" b="b" t="t" l="l"/>
            <a:pathLst>
              <a:path h="3571879" w="3370555">
                <a:moveTo>
                  <a:pt x="0" y="0"/>
                </a:moveTo>
                <a:lnTo>
                  <a:pt x="3370556" y="0"/>
                </a:lnTo>
                <a:lnTo>
                  <a:pt x="3370556" y="3571879"/>
                </a:lnTo>
                <a:lnTo>
                  <a:pt x="0" y="35718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1" id="11"/>
          <p:cNvSpPr txBox="true"/>
          <p:nvPr/>
        </p:nvSpPr>
        <p:spPr>
          <a:xfrm rot="0">
            <a:off x="15511053" y="682309"/>
            <a:ext cx="1952265" cy="336644"/>
          </a:xfrm>
          <a:prstGeom prst="rect">
            <a:avLst/>
          </a:prstGeom>
        </p:spPr>
        <p:txBody>
          <a:bodyPr anchor="t" rtlCol="false" tIns="0" lIns="0" bIns="0" rIns="0">
            <a:spAutoFit/>
          </a:bodyPr>
          <a:lstStyle/>
          <a:p>
            <a:pPr algn="r">
              <a:lnSpc>
                <a:spcPts val="2463"/>
              </a:lnSpc>
            </a:pPr>
            <a:r>
              <a:rPr lang="en-US" sz="2199">
                <a:solidFill>
                  <a:srgbClr val="FF63D8"/>
                </a:solidFill>
                <a:latin typeface="Arcade Gamer"/>
                <a:ea typeface="Arcade Gamer"/>
                <a:cs typeface="Arcade Gamer"/>
                <a:sym typeface="Arcade Gamer"/>
              </a:rPr>
              <a:t>2. OYUNCU</a:t>
            </a:r>
          </a:p>
        </p:txBody>
      </p:sp>
      <p:sp>
        <p:nvSpPr>
          <p:cNvPr name="Freeform 12" id="12"/>
          <p:cNvSpPr/>
          <p:nvPr/>
        </p:nvSpPr>
        <p:spPr>
          <a:xfrm flipH="false" flipV="false" rot="0">
            <a:off x="2695009" y="596383"/>
            <a:ext cx="2377744" cy="432317"/>
          </a:xfrm>
          <a:custGeom>
            <a:avLst/>
            <a:gdLst/>
            <a:ahLst/>
            <a:cxnLst/>
            <a:rect r="r" b="b" t="t" l="l"/>
            <a:pathLst>
              <a:path h="432317" w="2377744">
                <a:moveTo>
                  <a:pt x="0" y="0"/>
                </a:moveTo>
                <a:lnTo>
                  <a:pt x="2377745" y="0"/>
                </a:lnTo>
                <a:lnTo>
                  <a:pt x="2377745" y="432317"/>
                </a:lnTo>
                <a:lnTo>
                  <a:pt x="0" y="43231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3" id="13"/>
          <p:cNvSpPr/>
          <p:nvPr/>
        </p:nvSpPr>
        <p:spPr>
          <a:xfrm flipH="false" flipV="false" rot="0">
            <a:off x="13424017" y="670536"/>
            <a:ext cx="2087036" cy="379461"/>
          </a:xfrm>
          <a:custGeom>
            <a:avLst/>
            <a:gdLst/>
            <a:ahLst/>
            <a:cxnLst/>
            <a:rect r="r" b="b" t="t" l="l"/>
            <a:pathLst>
              <a:path h="379461" w="2087036">
                <a:moveTo>
                  <a:pt x="0" y="0"/>
                </a:moveTo>
                <a:lnTo>
                  <a:pt x="2087036" y="0"/>
                </a:lnTo>
                <a:lnTo>
                  <a:pt x="2087036" y="379461"/>
                </a:lnTo>
                <a:lnTo>
                  <a:pt x="0" y="37946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4" id="14"/>
          <p:cNvSpPr/>
          <p:nvPr/>
        </p:nvSpPr>
        <p:spPr>
          <a:xfrm flipH="true" flipV="false" rot="0">
            <a:off x="839059" y="8614008"/>
            <a:ext cx="1855950" cy="1091101"/>
          </a:xfrm>
          <a:custGeom>
            <a:avLst/>
            <a:gdLst/>
            <a:ahLst/>
            <a:cxnLst/>
            <a:rect r="r" b="b" t="t" l="l"/>
            <a:pathLst>
              <a:path h="1091101" w="1855950">
                <a:moveTo>
                  <a:pt x="1855950" y="0"/>
                </a:moveTo>
                <a:lnTo>
                  <a:pt x="0" y="0"/>
                </a:lnTo>
                <a:lnTo>
                  <a:pt x="0" y="1091101"/>
                </a:lnTo>
                <a:lnTo>
                  <a:pt x="1855950" y="1091101"/>
                </a:lnTo>
                <a:lnTo>
                  <a:pt x="1855950" y="0"/>
                </a:lnTo>
                <a:close/>
              </a:path>
            </a:pathLst>
          </a:custGeom>
          <a:blipFill>
            <a:blip r:embed="rId12">
              <a:extLst>
                <a:ext uri="{96DAC541-7B7A-43D3-8B79-37D633B846F1}">
                  <asvg:svgBlip xmlns:asvg="http://schemas.microsoft.com/office/drawing/2016/SVG/main" r:embed="rId13"/>
                </a:ext>
              </a:extLst>
            </a:blip>
            <a:stretch>
              <a:fillRect l="0" t="0" r="0" b="-10100"/>
            </a:stretch>
          </a:blipFill>
        </p:spPr>
      </p:sp>
      <p:sp>
        <p:nvSpPr>
          <p:cNvPr name="Freeform 15" id="15"/>
          <p:cNvSpPr/>
          <p:nvPr/>
        </p:nvSpPr>
        <p:spPr>
          <a:xfrm flipH="false" flipV="false" rot="0">
            <a:off x="375433" y="6228904"/>
            <a:ext cx="2319577" cy="3476205"/>
          </a:xfrm>
          <a:custGeom>
            <a:avLst/>
            <a:gdLst/>
            <a:ahLst/>
            <a:cxnLst/>
            <a:rect r="r" b="b" t="t" l="l"/>
            <a:pathLst>
              <a:path h="3476205" w="2319577">
                <a:moveTo>
                  <a:pt x="0" y="0"/>
                </a:moveTo>
                <a:lnTo>
                  <a:pt x="2319576" y="0"/>
                </a:lnTo>
                <a:lnTo>
                  <a:pt x="2319576" y="3476205"/>
                </a:lnTo>
                <a:lnTo>
                  <a:pt x="0" y="3476205"/>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pic>
        <p:nvPicPr>
          <p:cNvPr name="Picture 16" id="16"/>
          <p:cNvPicPr>
            <a:picLocks noChangeAspect="true"/>
          </p:cNvPicPr>
          <p:nvPr/>
        </p:nvPicPr>
        <p:blipFill>
          <a:blip r:embed="rId16">
            <a:alphaModFix amt="71000"/>
          </a:blip>
          <a:srcRect l="0" t="0" r="0" b="0"/>
          <a:stretch>
            <a:fillRect/>
          </a:stretch>
        </p:blipFill>
        <p:spPr>
          <a:xfrm flipH="false" flipV="false" rot="604890">
            <a:off x="17509575" y="4896612"/>
            <a:ext cx="554300" cy="577396"/>
          </a:xfrm>
          <a:prstGeom prst="rect">
            <a:avLst/>
          </a:prstGeom>
        </p:spPr>
      </p:pic>
      <p:pic>
        <p:nvPicPr>
          <p:cNvPr name="Picture 17" id="17"/>
          <p:cNvPicPr>
            <a:picLocks noChangeAspect="true"/>
          </p:cNvPicPr>
          <p:nvPr/>
        </p:nvPicPr>
        <p:blipFill>
          <a:blip r:embed="rId16">
            <a:alphaModFix amt="71000"/>
          </a:blip>
          <a:srcRect l="0" t="0" r="0" b="0"/>
          <a:stretch>
            <a:fillRect/>
          </a:stretch>
        </p:blipFill>
        <p:spPr>
          <a:xfrm flipH="false" flipV="false" rot="-1221735">
            <a:off x="17085962" y="3338385"/>
            <a:ext cx="397359" cy="413915"/>
          </a:xfrm>
          <a:prstGeom prst="rect">
            <a:avLst/>
          </a:prstGeom>
        </p:spPr>
      </p:pic>
      <p:pic>
        <p:nvPicPr>
          <p:cNvPr name="Picture 18" id="18"/>
          <p:cNvPicPr>
            <a:picLocks noChangeAspect="true"/>
          </p:cNvPicPr>
          <p:nvPr/>
        </p:nvPicPr>
        <p:blipFill>
          <a:blip r:embed="rId16">
            <a:alphaModFix amt="71000"/>
          </a:blip>
          <a:srcRect l="0" t="0" r="0" b="0"/>
          <a:stretch>
            <a:fillRect/>
          </a:stretch>
        </p:blipFill>
        <p:spPr>
          <a:xfrm flipH="false" flipV="false" rot="0">
            <a:off x="17517576" y="1957766"/>
            <a:ext cx="269149" cy="280364"/>
          </a:xfrm>
          <a:prstGeom prst="rect">
            <a:avLst/>
          </a:prstGeom>
        </p:spPr>
      </p:pic>
      <p:pic>
        <p:nvPicPr>
          <p:cNvPr name="Picture 19" id="19"/>
          <p:cNvPicPr>
            <a:picLocks noChangeAspect="true"/>
          </p:cNvPicPr>
          <p:nvPr/>
        </p:nvPicPr>
        <p:blipFill>
          <a:blip r:embed="rId16">
            <a:alphaModFix amt="71000"/>
          </a:blip>
          <a:srcRect l="0" t="0" r="0" b="0"/>
          <a:stretch>
            <a:fillRect/>
          </a:stretch>
        </p:blipFill>
        <p:spPr>
          <a:xfrm flipH="false" flipV="false" rot="-599390">
            <a:off x="421312" y="5056909"/>
            <a:ext cx="554300" cy="577396"/>
          </a:xfrm>
          <a:prstGeom prst="rect">
            <a:avLst/>
          </a:prstGeom>
        </p:spPr>
      </p:pic>
      <p:pic>
        <p:nvPicPr>
          <p:cNvPr name="Picture 20" id="20"/>
          <p:cNvPicPr>
            <a:picLocks noChangeAspect="true"/>
          </p:cNvPicPr>
          <p:nvPr/>
        </p:nvPicPr>
        <p:blipFill>
          <a:blip r:embed="rId16">
            <a:alphaModFix amt="71000"/>
          </a:blip>
          <a:srcRect l="0" t="0" r="0" b="0"/>
          <a:stretch>
            <a:fillRect/>
          </a:stretch>
        </p:blipFill>
        <p:spPr>
          <a:xfrm flipH="false" flipV="false" rot="368085">
            <a:off x="788009" y="3418711"/>
            <a:ext cx="397359" cy="413915"/>
          </a:xfrm>
          <a:prstGeom prst="rect">
            <a:avLst/>
          </a:prstGeom>
        </p:spPr>
      </p:pic>
      <p:pic>
        <p:nvPicPr>
          <p:cNvPr name="Picture 21" id="21"/>
          <p:cNvPicPr>
            <a:picLocks noChangeAspect="true"/>
          </p:cNvPicPr>
          <p:nvPr/>
        </p:nvPicPr>
        <p:blipFill>
          <a:blip r:embed="rId16">
            <a:alphaModFix amt="71000"/>
          </a:blip>
          <a:srcRect l="0" t="0" r="0" b="0"/>
          <a:stretch>
            <a:fillRect/>
          </a:stretch>
        </p:blipFill>
        <p:spPr>
          <a:xfrm flipH="false" flipV="false" rot="-980286">
            <a:off x="463881" y="1925570"/>
            <a:ext cx="269149" cy="280364"/>
          </a:xfrm>
          <a:prstGeom prst="rect">
            <a:avLst/>
          </a:prstGeom>
        </p:spPr>
      </p:pic>
      <p:pic>
        <p:nvPicPr>
          <p:cNvPr name="Picture 22" id="22"/>
          <p:cNvPicPr>
            <a:picLocks noChangeAspect="true"/>
          </p:cNvPicPr>
          <p:nvPr/>
        </p:nvPicPr>
        <p:blipFill>
          <a:blip r:embed="rId17"/>
          <a:srcRect l="0" t="0" r="0" b="0"/>
          <a:stretch>
            <a:fillRect/>
          </a:stretch>
        </p:blipFill>
        <p:spPr>
          <a:xfrm flipH="false" flipV="false" rot="0">
            <a:off x="15998148" y="3545342"/>
            <a:ext cx="978075" cy="934061"/>
          </a:xfrm>
          <a:prstGeom prst="rect">
            <a:avLst/>
          </a:prstGeom>
        </p:spPr>
      </p:pic>
      <p:sp>
        <p:nvSpPr>
          <p:cNvPr name="TextBox 23" id="23"/>
          <p:cNvSpPr txBox="true"/>
          <p:nvPr/>
        </p:nvSpPr>
        <p:spPr>
          <a:xfrm rot="0">
            <a:off x="828291" y="639714"/>
            <a:ext cx="1866718" cy="336644"/>
          </a:xfrm>
          <a:prstGeom prst="rect">
            <a:avLst/>
          </a:prstGeom>
        </p:spPr>
        <p:txBody>
          <a:bodyPr anchor="t" rtlCol="false" tIns="0" lIns="0" bIns="0" rIns="0">
            <a:spAutoFit/>
          </a:bodyPr>
          <a:lstStyle/>
          <a:p>
            <a:pPr algn="l">
              <a:lnSpc>
                <a:spcPts val="2463"/>
              </a:lnSpc>
            </a:pPr>
            <a:r>
              <a:rPr lang="en-US" sz="2199">
                <a:solidFill>
                  <a:srgbClr val="585EFF"/>
                </a:solidFill>
                <a:latin typeface="Arcade Gamer"/>
                <a:ea typeface="Arcade Gamer"/>
                <a:cs typeface="Arcade Gamer"/>
                <a:sym typeface="Arcade Gamer"/>
              </a:rPr>
              <a:t>1. OYUNCU</a:t>
            </a:r>
          </a:p>
        </p:txBody>
      </p:sp>
      <p:sp>
        <p:nvSpPr>
          <p:cNvPr name="TextBox 24" id="24"/>
          <p:cNvSpPr txBox="true"/>
          <p:nvPr/>
        </p:nvSpPr>
        <p:spPr>
          <a:xfrm rot="0">
            <a:off x="7021769" y="682309"/>
            <a:ext cx="4244462" cy="336644"/>
          </a:xfrm>
          <a:prstGeom prst="rect">
            <a:avLst/>
          </a:prstGeom>
        </p:spPr>
        <p:txBody>
          <a:bodyPr anchor="t" rtlCol="false" tIns="0" lIns="0" bIns="0" rIns="0">
            <a:spAutoFit/>
          </a:bodyPr>
          <a:lstStyle/>
          <a:p>
            <a:pPr algn="ctr">
              <a:lnSpc>
                <a:spcPts val="2463"/>
              </a:lnSpc>
            </a:pPr>
            <a:r>
              <a:rPr lang="en-US" sz="2199">
                <a:solidFill>
                  <a:srgbClr val="FFFFFF"/>
                </a:solidFill>
                <a:latin typeface="Arcade Gamer"/>
                <a:ea typeface="Arcade Gamer"/>
                <a:cs typeface="Arcade Gamer"/>
                <a:sym typeface="Arcade Gamer"/>
              </a:rPr>
              <a:t>YÜKSEK PUAN 2500</a:t>
            </a:r>
          </a:p>
        </p:txBody>
      </p:sp>
      <p:grpSp>
        <p:nvGrpSpPr>
          <p:cNvPr name="Group 25" id="25"/>
          <p:cNvGrpSpPr/>
          <p:nvPr/>
        </p:nvGrpSpPr>
        <p:grpSpPr>
          <a:xfrm rot="0">
            <a:off x="1701768" y="4271629"/>
            <a:ext cx="14296380" cy="2647949"/>
            <a:chOff x="0" y="0"/>
            <a:chExt cx="3765302" cy="697402"/>
          </a:xfrm>
        </p:grpSpPr>
        <p:sp>
          <p:nvSpPr>
            <p:cNvPr name="Freeform 26" id="26"/>
            <p:cNvSpPr/>
            <p:nvPr/>
          </p:nvSpPr>
          <p:spPr>
            <a:xfrm flipH="false" flipV="false" rot="0">
              <a:off x="0" y="0"/>
              <a:ext cx="3765302" cy="697402"/>
            </a:xfrm>
            <a:custGeom>
              <a:avLst/>
              <a:gdLst/>
              <a:ahLst/>
              <a:cxnLst/>
              <a:rect r="r" b="b" t="t" l="l"/>
              <a:pathLst>
                <a:path h="697402" w="3765302">
                  <a:moveTo>
                    <a:pt x="26535" y="0"/>
                  </a:moveTo>
                  <a:lnTo>
                    <a:pt x="3738767" y="0"/>
                  </a:lnTo>
                  <a:cubicBezTo>
                    <a:pt x="3753421" y="0"/>
                    <a:pt x="3765302" y="11880"/>
                    <a:pt x="3765302" y="26535"/>
                  </a:cubicBezTo>
                  <a:lnTo>
                    <a:pt x="3765302" y="670867"/>
                  </a:lnTo>
                  <a:cubicBezTo>
                    <a:pt x="3765302" y="677905"/>
                    <a:pt x="3762506" y="684654"/>
                    <a:pt x="3757530" y="689630"/>
                  </a:cubicBezTo>
                  <a:cubicBezTo>
                    <a:pt x="3752554" y="694607"/>
                    <a:pt x="3745804" y="697402"/>
                    <a:pt x="3738767" y="697402"/>
                  </a:cubicBezTo>
                  <a:lnTo>
                    <a:pt x="26535" y="697402"/>
                  </a:lnTo>
                  <a:cubicBezTo>
                    <a:pt x="19497" y="697402"/>
                    <a:pt x="12748" y="694607"/>
                    <a:pt x="7772" y="689630"/>
                  </a:cubicBezTo>
                  <a:cubicBezTo>
                    <a:pt x="2796" y="684654"/>
                    <a:pt x="0" y="677905"/>
                    <a:pt x="0" y="670867"/>
                  </a:cubicBezTo>
                  <a:lnTo>
                    <a:pt x="0" y="26535"/>
                  </a:lnTo>
                  <a:cubicBezTo>
                    <a:pt x="0" y="19497"/>
                    <a:pt x="2796" y="12748"/>
                    <a:pt x="7772" y="7772"/>
                  </a:cubicBezTo>
                  <a:cubicBezTo>
                    <a:pt x="12748" y="2796"/>
                    <a:pt x="19497" y="0"/>
                    <a:pt x="26535" y="0"/>
                  </a:cubicBezTo>
                  <a:close/>
                </a:path>
              </a:pathLst>
            </a:custGeom>
            <a:solidFill>
              <a:srgbClr val="000000"/>
            </a:solidFill>
            <a:ln w="47625" cap="rnd">
              <a:solidFill>
                <a:srgbClr val="21EF80"/>
              </a:solidFill>
              <a:prstDash val="solid"/>
              <a:round/>
            </a:ln>
          </p:spPr>
        </p:sp>
        <p:sp>
          <p:nvSpPr>
            <p:cNvPr name="TextBox 27" id="27"/>
            <p:cNvSpPr txBox="true"/>
            <p:nvPr/>
          </p:nvSpPr>
          <p:spPr>
            <a:xfrm>
              <a:off x="0" y="-38100"/>
              <a:ext cx="3765302" cy="735502"/>
            </a:xfrm>
            <a:prstGeom prst="rect">
              <a:avLst/>
            </a:prstGeom>
          </p:spPr>
          <p:txBody>
            <a:bodyPr anchor="ctr" rtlCol="false" tIns="254000" lIns="254000" bIns="254000" rIns="254000"/>
            <a:lstStyle/>
            <a:p>
              <a:pPr algn="l">
                <a:lnSpc>
                  <a:spcPts val="3359"/>
                </a:lnSpc>
              </a:pPr>
              <a:r>
                <a:rPr lang="en-US" sz="2399">
                  <a:solidFill>
                    <a:srgbClr val="FFFFFF"/>
                  </a:solidFill>
                  <a:latin typeface="Garet"/>
                  <a:ea typeface="Garet"/>
                  <a:cs typeface="Garet"/>
                  <a:sym typeface="Garet"/>
                </a:rPr>
                <a:t>The game consists of floors that need to be cleared in order to ascend to the layers of the heavens. Since we must eliminate all enemies on a floor to progress to the next, the core dynamic of this game can be described as "Destruction."</a:t>
              </a:r>
            </a:p>
            <a:p>
              <a:pPr algn="l">
                <a:lnSpc>
                  <a:spcPts val="3359"/>
                </a:lnSpc>
              </a:pPr>
              <a:r>
                <a:rPr lang="en-US" sz="2399">
                  <a:solidFill>
                    <a:srgbClr val="FFFFFF"/>
                  </a:solidFill>
                  <a:latin typeface="Garet"/>
                  <a:ea typeface="Garet"/>
                  <a:cs typeface="Garet"/>
                  <a:sym typeface="Garet"/>
                </a:rPr>
                <a:t>            </a:t>
              </a:r>
            </a:p>
            <a:p>
              <a:pPr algn="l">
                <a:lnSpc>
                  <a:spcPts val="3359"/>
                </a:lnSpc>
              </a:pPr>
              <a:r>
                <a:rPr lang="en-US" sz="2399">
                  <a:solidFill>
                    <a:srgbClr val="FFFFFF"/>
                  </a:solidFill>
                  <a:latin typeface="Garet"/>
                  <a:ea typeface="Garet"/>
                  <a:cs typeface="Garet"/>
                  <a:sym typeface="Garet"/>
                </a:rPr>
                <a:t>           </a:t>
              </a:r>
            </a:p>
          </p:txBody>
        </p:sp>
      </p:grpSp>
      <p:sp>
        <p:nvSpPr>
          <p:cNvPr name="TextBox 28" id="28"/>
          <p:cNvSpPr txBox="true"/>
          <p:nvPr/>
        </p:nvSpPr>
        <p:spPr>
          <a:xfrm rot="0">
            <a:off x="2026060" y="1883849"/>
            <a:ext cx="9694806" cy="459105"/>
          </a:xfrm>
          <a:prstGeom prst="rect">
            <a:avLst/>
          </a:prstGeom>
        </p:spPr>
        <p:txBody>
          <a:bodyPr anchor="t" rtlCol="false" tIns="0" lIns="0" bIns="0" rIns="0">
            <a:spAutoFit/>
          </a:bodyPr>
          <a:lstStyle/>
          <a:p>
            <a:pPr algn="l">
              <a:lnSpc>
                <a:spcPts val="3359"/>
              </a:lnSpc>
              <a:spcBef>
                <a:spcPct val="0"/>
              </a:spcBef>
            </a:pPr>
            <a:r>
              <a:rPr lang="en-US" sz="2999">
                <a:solidFill>
                  <a:srgbClr val="FFFFFF"/>
                </a:solidFill>
                <a:latin typeface="Arcade Gamer"/>
                <a:ea typeface="Arcade Gamer"/>
                <a:cs typeface="Arcade Gamer"/>
                <a:sym typeface="Arcade Gamer"/>
              </a:rPr>
              <a:t>GENERAL INTRODUCTION OF THE GAME</a:t>
            </a:r>
          </a:p>
        </p:txBody>
      </p:sp>
      <p:grpSp>
        <p:nvGrpSpPr>
          <p:cNvPr name="Group 29" id="29"/>
          <p:cNvGrpSpPr/>
          <p:nvPr/>
        </p:nvGrpSpPr>
        <p:grpSpPr>
          <a:xfrm rot="0">
            <a:off x="1767034" y="7128789"/>
            <a:ext cx="14296380" cy="1390649"/>
            <a:chOff x="0" y="0"/>
            <a:chExt cx="3765302" cy="366262"/>
          </a:xfrm>
        </p:grpSpPr>
        <p:sp>
          <p:nvSpPr>
            <p:cNvPr name="Freeform 30" id="30"/>
            <p:cNvSpPr/>
            <p:nvPr/>
          </p:nvSpPr>
          <p:spPr>
            <a:xfrm flipH="false" flipV="false" rot="0">
              <a:off x="0" y="0"/>
              <a:ext cx="3765302" cy="366262"/>
            </a:xfrm>
            <a:custGeom>
              <a:avLst/>
              <a:gdLst/>
              <a:ahLst/>
              <a:cxnLst/>
              <a:rect r="r" b="b" t="t" l="l"/>
              <a:pathLst>
                <a:path h="366262" w="3765302">
                  <a:moveTo>
                    <a:pt x="26535" y="0"/>
                  </a:moveTo>
                  <a:lnTo>
                    <a:pt x="3738767" y="0"/>
                  </a:lnTo>
                  <a:cubicBezTo>
                    <a:pt x="3753421" y="0"/>
                    <a:pt x="3765302" y="11880"/>
                    <a:pt x="3765302" y="26535"/>
                  </a:cubicBezTo>
                  <a:lnTo>
                    <a:pt x="3765302" y="339727"/>
                  </a:lnTo>
                  <a:cubicBezTo>
                    <a:pt x="3765302" y="346764"/>
                    <a:pt x="3762506" y="353513"/>
                    <a:pt x="3757530" y="358490"/>
                  </a:cubicBezTo>
                  <a:cubicBezTo>
                    <a:pt x="3752554" y="363466"/>
                    <a:pt x="3745804" y="366262"/>
                    <a:pt x="3738767" y="366262"/>
                  </a:cubicBezTo>
                  <a:lnTo>
                    <a:pt x="26535" y="366262"/>
                  </a:lnTo>
                  <a:cubicBezTo>
                    <a:pt x="19497" y="366262"/>
                    <a:pt x="12748" y="363466"/>
                    <a:pt x="7772" y="358490"/>
                  </a:cubicBezTo>
                  <a:cubicBezTo>
                    <a:pt x="2796" y="353513"/>
                    <a:pt x="0" y="346764"/>
                    <a:pt x="0" y="339727"/>
                  </a:cubicBezTo>
                  <a:lnTo>
                    <a:pt x="0" y="26535"/>
                  </a:lnTo>
                  <a:cubicBezTo>
                    <a:pt x="0" y="19497"/>
                    <a:pt x="2796" y="12748"/>
                    <a:pt x="7772" y="7772"/>
                  </a:cubicBezTo>
                  <a:cubicBezTo>
                    <a:pt x="12748" y="2796"/>
                    <a:pt x="19497" y="0"/>
                    <a:pt x="26535" y="0"/>
                  </a:cubicBezTo>
                  <a:close/>
                </a:path>
              </a:pathLst>
            </a:custGeom>
            <a:solidFill>
              <a:srgbClr val="000000"/>
            </a:solidFill>
            <a:ln w="47625" cap="rnd">
              <a:solidFill>
                <a:srgbClr val="21EF80"/>
              </a:solidFill>
              <a:prstDash val="solid"/>
              <a:round/>
            </a:ln>
          </p:spPr>
        </p:sp>
        <p:sp>
          <p:nvSpPr>
            <p:cNvPr name="TextBox 31" id="31"/>
            <p:cNvSpPr txBox="true"/>
            <p:nvPr/>
          </p:nvSpPr>
          <p:spPr>
            <a:xfrm>
              <a:off x="0" y="-38100"/>
              <a:ext cx="3765302" cy="404362"/>
            </a:xfrm>
            <a:prstGeom prst="rect">
              <a:avLst/>
            </a:prstGeom>
          </p:spPr>
          <p:txBody>
            <a:bodyPr anchor="ctr" rtlCol="false" tIns="254000" lIns="254000" bIns="254000" rIns="254000"/>
            <a:lstStyle/>
            <a:p>
              <a:pPr algn="l">
                <a:lnSpc>
                  <a:spcPts val="3359"/>
                </a:lnSpc>
              </a:pPr>
              <a:r>
                <a:rPr lang="en-US" sz="2399">
                  <a:solidFill>
                    <a:srgbClr val="FFFFFF"/>
                  </a:solidFill>
                  <a:latin typeface="Garet"/>
                  <a:ea typeface="Garet"/>
                  <a:cs typeface="Garet"/>
                  <a:sym typeface="Garet"/>
                </a:rPr>
                <a:t>If we were to classify the player base within Bartle’s Taxonomy, we could predominantly categorize them as "Killers."</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9705109"/>
            <a:ext cx="18288000" cy="1163782"/>
            <a:chOff x="0" y="0"/>
            <a:chExt cx="24384000" cy="1551709"/>
          </a:xfrm>
        </p:grpSpPr>
        <p:sp>
          <p:nvSpPr>
            <p:cNvPr name="Freeform 4" id="4"/>
            <p:cNvSpPr/>
            <p:nvPr/>
          </p:nvSpPr>
          <p:spPr>
            <a:xfrm flipH="false" flipV="false" rot="0">
              <a:off x="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128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256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7" id="7"/>
          <p:cNvSpPr/>
          <p:nvPr/>
        </p:nvSpPr>
        <p:spPr>
          <a:xfrm flipH="false" flipV="false" rot="0">
            <a:off x="15341087" y="6151992"/>
            <a:ext cx="3370555" cy="3571879"/>
          </a:xfrm>
          <a:custGeom>
            <a:avLst/>
            <a:gdLst/>
            <a:ahLst/>
            <a:cxnLst/>
            <a:rect r="r" b="b" t="t" l="l"/>
            <a:pathLst>
              <a:path h="3571879" w="3370555">
                <a:moveTo>
                  <a:pt x="0" y="0"/>
                </a:moveTo>
                <a:lnTo>
                  <a:pt x="3370556" y="0"/>
                </a:lnTo>
                <a:lnTo>
                  <a:pt x="3370556" y="3571879"/>
                </a:lnTo>
                <a:lnTo>
                  <a:pt x="0" y="35718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5511053" y="682309"/>
            <a:ext cx="1952265" cy="336644"/>
          </a:xfrm>
          <a:prstGeom prst="rect">
            <a:avLst/>
          </a:prstGeom>
        </p:spPr>
        <p:txBody>
          <a:bodyPr anchor="t" rtlCol="false" tIns="0" lIns="0" bIns="0" rIns="0">
            <a:spAutoFit/>
          </a:bodyPr>
          <a:lstStyle/>
          <a:p>
            <a:pPr algn="r">
              <a:lnSpc>
                <a:spcPts val="2463"/>
              </a:lnSpc>
            </a:pPr>
            <a:r>
              <a:rPr lang="en-US" sz="2199">
                <a:solidFill>
                  <a:srgbClr val="FF63D8"/>
                </a:solidFill>
                <a:latin typeface="Arcade Gamer"/>
                <a:ea typeface="Arcade Gamer"/>
                <a:cs typeface="Arcade Gamer"/>
                <a:sym typeface="Arcade Gamer"/>
              </a:rPr>
              <a:t>2. OYUNCU</a:t>
            </a:r>
          </a:p>
        </p:txBody>
      </p:sp>
      <p:sp>
        <p:nvSpPr>
          <p:cNvPr name="Freeform 9" id="9"/>
          <p:cNvSpPr/>
          <p:nvPr/>
        </p:nvSpPr>
        <p:spPr>
          <a:xfrm flipH="false" flipV="false" rot="0">
            <a:off x="2695009" y="596383"/>
            <a:ext cx="2377744" cy="432317"/>
          </a:xfrm>
          <a:custGeom>
            <a:avLst/>
            <a:gdLst/>
            <a:ahLst/>
            <a:cxnLst/>
            <a:rect r="r" b="b" t="t" l="l"/>
            <a:pathLst>
              <a:path h="432317" w="2377744">
                <a:moveTo>
                  <a:pt x="0" y="0"/>
                </a:moveTo>
                <a:lnTo>
                  <a:pt x="2377745" y="0"/>
                </a:lnTo>
                <a:lnTo>
                  <a:pt x="2377745" y="432317"/>
                </a:lnTo>
                <a:lnTo>
                  <a:pt x="0" y="43231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13424017" y="670536"/>
            <a:ext cx="2087036" cy="379461"/>
          </a:xfrm>
          <a:custGeom>
            <a:avLst/>
            <a:gdLst/>
            <a:ahLst/>
            <a:cxnLst/>
            <a:rect r="r" b="b" t="t" l="l"/>
            <a:pathLst>
              <a:path h="379461" w="2087036">
                <a:moveTo>
                  <a:pt x="0" y="0"/>
                </a:moveTo>
                <a:lnTo>
                  <a:pt x="2087036" y="0"/>
                </a:lnTo>
                <a:lnTo>
                  <a:pt x="2087036" y="379461"/>
                </a:lnTo>
                <a:lnTo>
                  <a:pt x="0" y="37946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true" flipV="false" rot="0">
            <a:off x="839059" y="8614008"/>
            <a:ext cx="1855950" cy="1091101"/>
          </a:xfrm>
          <a:custGeom>
            <a:avLst/>
            <a:gdLst/>
            <a:ahLst/>
            <a:cxnLst/>
            <a:rect r="r" b="b" t="t" l="l"/>
            <a:pathLst>
              <a:path h="1091101" w="1855950">
                <a:moveTo>
                  <a:pt x="1855950" y="0"/>
                </a:moveTo>
                <a:lnTo>
                  <a:pt x="0" y="0"/>
                </a:lnTo>
                <a:lnTo>
                  <a:pt x="0" y="1091101"/>
                </a:lnTo>
                <a:lnTo>
                  <a:pt x="1855950" y="1091101"/>
                </a:lnTo>
                <a:lnTo>
                  <a:pt x="1855950" y="0"/>
                </a:lnTo>
                <a:close/>
              </a:path>
            </a:pathLst>
          </a:custGeom>
          <a:blipFill>
            <a:blip r:embed="rId12">
              <a:extLst>
                <a:ext uri="{96DAC541-7B7A-43D3-8B79-37D633B846F1}">
                  <asvg:svgBlip xmlns:asvg="http://schemas.microsoft.com/office/drawing/2016/SVG/main" r:embed="rId13"/>
                </a:ext>
              </a:extLst>
            </a:blip>
            <a:stretch>
              <a:fillRect l="0" t="0" r="0" b="-10100"/>
            </a:stretch>
          </a:blipFill>
        </p:spPr>
      </p:sp>
      <p:sp>
        <p:nvSpPr>
          <p:cNvPr name="Freeform 12" id="12"/>
          <p:cNvSpPr/>
          <p:nvPr/>
        </p:nvSpPr>
        <p:spPr>
          <a:xfrm flipH="false" flipV="false" rot="0">
            <a:off x="375433" y="6228904"/>
            <a:ext cx="2319577" cy="3476205"/>
          </a:xfrm>
          <a:custGeom>
            <a:avLst/>
            <a:gdLst/>
            <a:ahLst/>
            <a:cxnLst/>
            <a:rect r="r" b="b" t="t" l="l"/>
            <a:pathLst>
              <a:path h="3476205" w="2319577">
                <a:moveTo>
                  <a:pt x="0" y="0"/>
                </a:moveTo>
                <a:lnTo>
                  <a:pt x="2319576" y="0"/>
                </a:lnTo>
                <a:lnTo>
                  <a:pt x="2319576" y="3476205"/>
                </a:lnTo>
                <a:lnTo>
                  <a:pt x="0" y="3476205"/>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pic>
        <p:nvPicPr>
          <p:cNvPr name="Picture 13" id="13"/>
          <p:cNvPicPr>
            <a:picLocks noChangeAspect="true"/>
          </p:cNvPicPr>
          <p:nvPr/>
        </p:nvPicPr>
        <p:blipFill>
          <a:blip r:embed="rId16">
            <a:alphaModFix amt="71000"/>
          </a:blip>
          <a:srcRect l="0" t="0" r="0" b="0"/>
          <a:stretch>
            <a:fillRect/>
          </a:stretch>
        </p:blipFill>
        <p:spPr>
          <a:xfrm flipH="false" flipV="false" rot="604890">
            <a:off x="17509575" y="4896612"/>
            <a:ext cx="554300" cy="577396"/>
          </a:xfrm>
          <a:prstGeom prst="rect">
            <a:avLst/>
          </a:prstGeom>
        </p:spPr>
      </p:pic>
      <p:pic>
        <p:nvPicPr>
          <p:cNvPr name="Picture 14" id="14"/>
          <p:cNvPicPr>
            <a:picLocks noChangeAspect="true"/>
          </p:cNvPicPr>
          <p:nvPr/>
        </p:nvPicPr>
        <p:blipFill>
          <a:blip r:embed="rId16">
            <a:alphaModFix amt="71000"/>
          </a:blip>
          <a:srcRect l="0" t="0" r="0" b="0"/>
          <a:stretch>
            <a:fillRect/>
          </a:stretch>
        </p:blipFill>
        <p:spPr>
          <a:xfrm flipH="false" flipV="false" rot="-1221735">
            <a:off x="17085962" y="3338385"/>
            <a:ext cx="397359" cy="413915"/>
          </a:xfrm>
          <a:prstGeom prst="rect">
            <a:avLst/>
          </a:prstGeom>
        </p:spPr>
      </p:pic>
      <p:pic>
        <p:nvPicPr>
          <p:cNvPr name="Picture 15" id="15"/>
          <p:cNvPicPr>
            <a:picLocks noChangeAspect="true"/>
          </p:cNvPicPr>
          <p:nvPr/>
        </p:nvPicPr>
        <p:blipFill>
          <a:blip r:embed="rId16">
            <a:alphaModFix amt="71000"/>
          </a:blip>
          <a:srcRect l="0" t="0" r="0" b="0"/>
          <a:stretch>
            <a:fillRect/>
          </a:stretch>
        </p:blipFill>
        <p:spPr>
          <a:xfrm flipH="false" flipV="false" rot="0">
            <a:off x="17517576" y="1957766"/>
            <a:ext cx="269149" cy="280364"/>
          </a:xfrm>
          <a:prstGeom prst="rect">
            <a:avLst/>
          </a:prstGeom>
        </p:spPr>
      </p:pic>
      <p:pic>
        <p:nvPicPr>
          <p:cNvPr name="Picture 16" id="16"/>
          <p:cNvPicPr>
            <a:picLocks noChangeAspect="true"/>
          </p:cNvPicPr>
          <p:nvPr/>
        </p:nvPicPr>
        <p:blipFill>
          <a:blip r:embed="rId16">
            <a:alphaModFix amt="71000"/>
          </a:blip>
          <a:srcRect l="0" t="0" r="0" b="0"/>
          <a:stretch>
            <a:fillRect/>
          </a:stretch>
        </p:blipFill>
        <p:spPr>
          <a:xfrm flipH="false" flipV="false" rot="-599390">
            <a:off x="421312" y="5056909"/>
            <a:ext cx="554300" cy="577396"/>
          </a:xfrm>
          <a:prstGeom prst="rect">
            <a:avLst/>
          </a:prstGeom>
        </p:spPr>
      </p:pic>
      <p:pic>
        <p:nvPicPr>
          <p:cNvPr name="Picture 17" id="17"/>
          <p:cNvPicPr>
            <a:picLocks noChangeAspect="true"/>
          </p:cNvPicPr>
          <p:nvPr/>
        </p:nvPicPr>
        <p:blipFill>
          <a:blip r:embed="rId16">
            <a:alphaModFix amt="71000"/>
          </a:blip>
          <a:srcRect l="0" t="0" r="0" b="0"/>
          <a:stretch>
            <a:fillRect/>
          </a:stretch>
        </p:blipFill>
        <p:spPr>
          <a:xfrm flipH="false" flipV="false" rot="368085">
            <a:off x="788009" y="3418711"/>
            <a:ext cx="397359" cy="413915"/>
          </a:xfrm>
          <a:prstGeom prst="rect">
            <a:avLst/>
          </a:prstGeom>
        </p:spPr>
      </p:pic>
      <p:pic>
        <p:nvPicPr>
          <p:cNvPr name="Picture 18" id="18"/>
          <p:cNvPicPr>
            <a:picLocks noChangeAspect="true"/>
          </p:cNvPicPr>
          <p:nvPr/>
        </p:nvPicPr>
        <p:blipFill>
          <a:blip r:embed="rId16">
            <a:alphaModFix amt="71000"/>
          </a:blip>
          <a:srcRect l="0" t="0" r="0" b="0"/>
          <a:stretch>
            <a:fillRect/>
          </a:stretch>
        </p:blipFill>
        <p:spPr>
          <a:xfrm flipH="false" flipV="false" rot="-980286">
            <a:off x="463881" y="1925570"/>
            <a:ext cx="269149" cy="280364"/>
          </a:xfrm>
          <a:prstGeom prst="rect">
            <a:avLst/>
          </a:prstGeom>
        </p:spPr>
      </p:pic>
      <p:pic>
        <p:nvPicPr>
          <p:cNvPr name="Picture 19" id="19"/>
          <p:cNvPicPr>
            <a:picLocks noChangeAspect="true"/>
          </p:cNvPicPr>
          <p:nvPr/>
        </p:nvPicPr>
        <p:blipFill>
          <a:blip r:embed="rId17"/>
          <a:srcRect l="0" t="0" r="0" b="0"/>
          <a:stretch>
            <a:fillRect/>
          </a:stretch>
        </p:blipFill>
        <p:spPr>
          <a:xfrm flipH="false" flipV="false" rot="-6399535">
            <a:off x="6136263" y="1111724"/>
            <a:ext cx="978075" cy="934061"/>
          </a:xfrm>
          <a:prstGeom prst="rect">
            <a:avLst/>
          </a:prstGeom>
        </p:spPr>
      </p:pic>
      <p:sp>
        <p:nvSpPr>
          <p:cNvPr name="TextBox 20" id="20"/>
          <p:cNvSpPr txBox="true"/>
          <p:nvPr/>
        </p:nvSpPr>
        <p:spPr>
          <a:xfrm rot="0">
            <a:off x="828291" y="639714"/>
            <a:ext cx="1866718" cy="336644"/>
          </a:xfrm>
          <a:prstGeom prst="rect">
            <a:avLst/>
          </a:prstGeom>
        </p:spPr>
        <p:txBody>
          <a:bodyPr anchor="t" rtlCol="false" tIns="0" lIns="0" bIns="0" rIns="0">
            <a:spAutoFit/>
          </a:bodyPr>
          <a:lstStyle/>
          <a:p>
            <a:pPr algn="l">
              <a:lnSpc>
                <a:spcPts val="2463"/>
              </a:lnSpc>
            </a:pPr>
            <a:r>
              <a:rPr lang="en-US" sz="2199">
                <a:solidFill>
                  <a:srgbClr val="585EFF"/>
                </a:solidFill>
                <a:latin typeface="Arcade Gamer"/>
                <a:ea typeface="Arcade Gamer"/>
                <a:cs typeface="Arcade Gamer"/>
                <a:sym typeface="Arcade Gamer"/>
              </a:rPr>
              <a:t>1. OYUNCU</a:t>
            </a:r>
          </a:p>
        </p:txBody>
      </p:sp>
      <p:sp>
        <p:nvSpPr>
          <p:cNvPr name="TextBox 21" id="21"/>
          <p:cNvSpPr txBox="true"/>
          <p:nvPr/>
        </p:nvSpPr>
        <p:spPr>
          <a:xfrm rot="0">
            <a:off x="7021769" y="682309"/>
            <a:ext cx="4244462" cy="336644"/>
          </a:xfrm>
          <a:prstGeom prst="rect">
            <a:avLst/>
          </a:prstGeom>
        </p:spPr>
        <p:txBody>
          <a:bodyPr anchor="t" rtlCol="false" tIns="0" lIns="0" bIns="0" rIns="0">
            <a:spAutoFit/>
          </a:bodyPr>
          <a:lstStyle/>
          <a:p>
            <a:pPr algn="ctr">
              <a:lnSpc>
                <a:spcPts val="2463"/>
              </a:lnSpc>
            </a:pPr>
            <a:r>
              <a:rPr lang="en-US" sz="2199">
                <a:solidFill>
                  <a:srgbClr val="FFFFFF"/>
                </a:solidFill>
                <a:latin typeface="Arcade Gamer"/>
                <a:ea typeface="Arcade Gamer"/>
                <a:cs typeface="Arcade Gamer"/>
                <a:sym typeface="Arcade Gamer"/>
              </a:rPr>
              <a:t>YÜKSEK PUAN 2500</a:t>
            </a:r>
          </a:p>
        </p:txBody>
      </p:sp>
      <p:grpSp>
        <p:nvGrpSpPr>
          <p:cNvPr name="Group 22" id="22"/>
          <p:cNvGrpSpPr/>
          <p:nvPr/>
        </p:nvGrpSpPr>
        <p:grpSpPr>
          <a:xfrm rot="0">
            <a:off x="1835038" y="2697658"/>
            <a:ext cx="14228376" cy="1504949"/>
            <a:chOff x="0" y="0"/>
            <a:chExt cx="3747391" cy="396365"/>
          </a:xfrm>
        </p:grpSpPr>
        <p:sp>
          <p:nvSpPr>
            <p:cNvPr name="Freeform 23" id="23"/>
            <p:cNvSpPr/>
            <p:nvPr/>
          </p:nvSpPr>
          <p:spPr>
            <a:xfrm flipH="false" flipV="false" rot="0">
              <a:off x="0" y="0"/>
              <a:ext cx="3747391" cy="396365"/>
            </a:xfrm>
            <a:custGeom>
              <a:avLst/>
              <a:gdLst/>
              <a:ahLst/>
              <a:cxnLst/>
              <a:rect r="r" b="b" t="t" l="l"/>
              <a:pathLst>
                <a:path h="396365" w="3747391">
                  <a:moveTo>
                    <a:pt x="26662" y="0"/>
                  </a:moveTo>
                  <a:lnTo>
                    <a:pt x="3720729" y="0"/>
                  </a:lnTo>
                  <a:cubicBezTo>
                    <a:pt x="3727801" y="0"/>
                    <a:pt x="3734582" y="2809"/>
                    <a:pt x="3739582" y="7809"/>
                  </a:cubicBezTo>
                  <a:cubicBezTo>
                    <a:pt x="3744582" y="12809"/>
                    <a:pt x="3747391" y="19591"/>
                    <a:pt x="3747391" y="26662"/>
                  </a:cubicBezTo>
                  <a:lnTo>
                    <a:pt x="3747391" y="369703"/>
                  </a:lnTo>
                  <a:cubicBezTo>
                    <a:pt x="3747391" y="376775"/>
                    <a:pt x="3744582" y="383556"/>
                    <a:pt x="3739582" y="388556"/>
                  </a:cubicBezTo>
                  <a:cubicBezTo>
                    <a:pt x="3734582" y="393556"/>
                    <a:pt x="3727801" y="396365"/>
                    <a:pt x="3720729" y="396365"/>
                  </a:cubicBezTo>
                  <a:lnTo>
                    <a:pt x="26662" y="396365"/>
                  </a:lnTo>
                  <a:cubicBezTo>
                    <a:pt x="19591" y="396365"/>
                    <a:pt x="12809" y="393556"/>
                    <a:pt x="7809" y="388556"/>
                  </a:cubicBezTo>
                  <a:cubicBezTo>
                    <a:pt x="2809" y="383556"/>
                    <a:pt x="0" y="376775"/>
                    <a:pt x="0" y="369703"/>
                  </a:cubicBezTo>
                  <a:lnTo>
                    <a:pt x="0" y="26662"/>
                  </a:lnTo>
                  <a:cubicBezTo>
                    <a:pt x="0" y="19591"/>
                    <a:pt x="2809" y="12809"/>
                    <a:pt x="7809" y="7809"/>
                  </a:cubicBezTo>
                  <a:cubicBezTo>
                    <a:pt x="12809" y="2809"/>
                    <a:pt x="19591" y="0"/>
                    <a:pt x="26662" y="0"/>
                  </a:cubicBezTo>
                  <a:close/>
                </a:path>
              </a:pathLst>
            </a:custGeom>
            <a:solidFill>
              <a:srgbClr val="000000"/>
            </a:solidFill>
            <a:ln w="47625" cap="rnd">
              <a:solidFill>
                <a:srgbClr val="21EF80"/>
              </a:solidFill>
              <a:prstDash val="solid"/>
              <a:round/>
            </a:ln>
          </p:spPr>
        </p:sp>
        <p:sp>
          <p:nvSpPr>
            <p:cNvPr name="TextBox 24" id="24"/>
            <p:cNvSpPr txBox="true"/>
            <p:nvPr/>
          </p:nvSpPr>
          <p:spPr>
            <a:xfrm>
              <a:off x="0" y="-38100"/>
              <a:ext cx="3747391" cy="434465"/>
            </a:xfrm>
            <a:prstGeom prst="rect">
              <a:avLst/>
            </a:prstGeom>
          </p:spPr>
          <p:txBody>
            <a:bodyPr anchor="ctr" rtlCol="false" tIns="254000" lIns="254000" bIns="254000" rIns="254000"/>
            <a:lstStyle/>
            <a:p>
              <a:pPr algn="l">
                <a:lnSpc>
                  <a:spcPts val="3359"/>
                </a:lnSpc>
              </a:pPr>
              <a:r>
                <a:rPr lang="en-US" sz="2399">
                  <a:solidFill>
                    <a:srgbClr val="FFFFFF"/>
                  </a:solidFill>
                  <a:latin typeface="Garet"/>
                  <a:ea typeface="Garet"/>
                  <a:cs typeface="Garet"/>
                  <a:sym typeface="Garet"/>
                </a:rPr>
                <a:t>The goal of the game is to ascend through the layers of the sky and reach Kayra Han, the god of the heavens, to ask about the meaning of human life.</a:t>
              </a:r>
            </a:p>
          </p:txBody>
        </p:sp>
      </p:grpSp>
      <p:sp>
        <p:nvSpPr>
          <p:cNvPr name="TextBox 25" id="25"/>
          <p:cNvSpPr txBox="true"/>
          <p:nvPr/>
        </p:nvSpPr>
        <p:spPr>
          <a:xfrm rot="0">
            <a:off x="1961741" y="1948241"/>
            <a:ext cx="6792711" cy="459105"/>
          </a:xfrm>
          <a:prstGeom prst="rect">
            <a:avLst/>
          </a:prstGeom>
        </p:spPr>
        <p:txBody>
          <a:bodyPr anchor="t" rtlCol="false" tIns="0" lIns="0" bIns="0" rIns="0">
            <a:spAutoFit/>
          </a:bodyPr>
          <a:lstStyle/>
          <a:p>
            <a:pPr algn="l">
              <a:lnSpc>
                <a:spcPts val="3359"/>
              </a:lnSpc>
              <a:spcBef>
                <a:spcPct val="0"/>
              </a:spcBef>
            </a:pPr>
            <a:r>
              <a:rPr lang="en-US" sz="2999">
                <a:solidFill>
                  <a:srgbClr val="FFFFFF"/>
                </a:solidFill>
                <a:latin typeface="Arcade Gamer"/>
                <a:ea typeface="Arcade Gamer"/>
                <a:cs typeface="Arcade Gamer"/>
                <a:sym typeface="Arcade Gamer"/>
              </a:rPr>
              <a:t>STORY OF THE GAME</a:t>
            </a:r>
          </a:p>
        </p:txBody>
      </p:sp>
      <p:grpSp>
        <p:nvGrpSpPr>
          <p:cNvPr name="Group 26" id="26"/>
          <p:cNvGrpSpPr/>
          <p:nvPr/>
        </p:nvGrpSpPr>
        <p:grpSpPr>
          <a:xfrm rot="0">
            <a:off x="1801036" y="4619156"/>
            <a:ext cx="14296380" cy="3067049"/>
            <a:chOff x="0" y="0"/>
            <a:chExt cx="3765302" cy="807783"/>
          </a:xfrm>
        </p:grpSpPr>
        <p:sp>
          <p:nvSpPr>
            <p:cNvPr name="Freeform 27" id="27"/>
            <p:cNvSpPr/>
            <p:nvPr/>
          </p:nvSpPr>
          <p:spPr>
            <a:xfrm flipH="false" flipV="false" rot="0">
              <a:off x="0" y="0"/>
              <a:ext cx="3765302" cy="807783"/>
            </a:xfrm>
            <a:custGeom>
              <a:avLst/>
              <a:gdLst/>
              <a:ahLst/>
              <a:cxnLst/>
              <a:rect r="r" b="b" t="t" l="l"/>
              <a:pathLst>
                <a:path h="807783" w="3765302">
                  <a:moveTo>
                    <a:pt x="26535" y="0"/>
                  </a:moveTo>
                  <a:lnTo>
                    <a:pt x="3738767" y="0"/>
                  </a:lnTo>
                  <a:cubicBezTo>
                    <a:pt x="3753421" y="0"/>
                    <a:pt x="3765302" y="11880"/>
                    <a:pt x="3765302" y="26535"/>
                  </a:cubicBezTo>
                  <a:lnTo>
                    <a:pt x="3765302" y="781248"/>
                  </a:lnTo>
                  <a:cubicBezTo>
                    <a:pt x="3765302" y="788285"/>
                    <a:pt x="3762506" y="795034"/>
                    <a:pt x="3757530" y="800011"/>
                  </a:cubicBezTo>
                  <a:cubicBezTo>
                    <a:pt x="3752554" y="804987"/>
                    <a:pt x="3745804" y="807783"/>
                    <a:pt x="3738767" y="807783"/>
                  </a:cubicBezTo>
                  <a:lnTo>
                    <a:pt x="26535" y="807783"/>
                  </a:lnTo>
                  <a:cubicBezTo>
                    <a:pt x="19497" y="807783"/>
                    <a:pt x="12748" y="804987"/>
                    <a:pt x="7772" y="800011"/>
                  </a:cubicBezTo>
                  <a:cubicBezTo>
                    <a:pt x="2796" y="795034"/>
                    <a:pt x="0" y="788285"/>
                    <a:pt x="0" y="781248"/>
                  </a:cubicBezTo>
                  <a:lnTo>
                    <a:pt x="0" y="26535"/>
                  </a:lnTo>
                  <a:cubicBezTo>
                    <a:pt x="0" y="19497"/>
                    <a:pt x="2796" y="12748"/>
                    <a:pt x="7772" y="7772"/>
                  </a:cubicBezTo>
                  <a:cubicBezTo>
                    <a:pt x="12748" y="2796"/>
                    <a:pt x="19497" y="0"/>
                    <a:pt x="26535" y="0"/>
                  </a:cubicBezTo>
                  <a:close/>
                </a:path>
              </a:pathLst>
            </a:custGeom>
            <a:solidFill>
              <a:srgbClr val="000000"/>
            </a:solidFill>
            <a:ln w="47625" cap="rnd">
              <a:solidFill>
                <a:srgbClr val="21EF80"/>
              </a:solidFill>
              <a:prstDash val="solid"/>
              <a:round/>
            </a:ln>
          </p:spPr>
        </p:sp>
        <p:sp>
          <p:nvSpPr>
            <p:cNvPr name="TextBox 28" id="28"/>
            <p:cNvSpPr txBox="true"/>
            <p:nvPr/>
          </p:nvSpPr>
          <p:spPr>
            <a:xfrm>
              <a:off x="0" y="-38100"/>
              <a:ext cx="3765302" cy="845883"/>
            </a:xfrm>
            <a:prstGeom prst="rect">
              <a:avLst/>
            </a:prstGeom>
          </p:spPr>
          <p:txBody>
            <a:bodyPr anchor="ctr" rtlCol="false" tIns="254000" lIns="254000" bIns="254000" rIns="254000"/>
            <a:lstStyle/>
            <a:p>
              <a:pPr algn="l">
                <a:lnSpc>
                  <a:spcPts val="3359"/>
                </a:lnSpc>
              </a:pPr>
              <a:r>
                <a:rPr lang="en-US" sz="2399">
                  <a:solidFill>
                    <a:srgbClr val="FFFFFF"/>
                  </a:solidFill>
                  <a:latin typeface="Garet"/>
                  <a:ea typeface="Garet"/>
                  <a:cs typeface="Garet"/>
                  <a:sym typeface="Garet"/>
                </a:rPr>
                <a:t>Our main character has grown weary of the suffering in life and wishes to ask their creator why they were brought into existence. There is only one way to ascend to the heavens—making a pact with Erlik. While climbing the layers of the sky, the character interacts with the gods they encounter, seeking to understand their perspectives on life. Throughout the journey, they continue to question their purpose.</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9705109"/>
            <a:ext cx="18288000" cy="1163782"/>
            <a:chOff x="0" y="0"/>
            <a:chExt cx="24384000" cy="1551709"/>
          </a:xfrm>
        </p:grpSpPr>
        <p:sp>
          <p:nvSpPr>
            <p:cNvPr name="Freeform 4" id="4"/>
            <p:cNvSpPr/>
            <p:nvPr/>
          </p:nvSpPr>
          <p:spPr>
            <a:xfrm flipH="false" flipV="false" rot="0">
              <a:off x="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128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256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7" id="7"/>
          <p:cNvSpPr/>
          <p:nvPr/>
        </p:nvSpPr>
        <p:spPr>
          <a:xfrm flipH="false" flipV="false" rot="0">
            <a:off x="15341087" y="6151992"/>
            <a:ext cx="3370555" cy="3571879"/>
          </a:xfrm>
          <a:custGeom>
            <a:avLst/>
            <a:gdLst/>
            <a:ahLst/>
            <a:cxnLst/>
            <a:rect r="r" b="b" t="t" l="l"/>
            <a:pathLst>
              <a:path h="3571879" w="3370555">
                <a:moveTo>
                  <a:pt x="0" y="0"/>
                </a:moveTo>
                <a:lnTo>
                  <a:pt x="3370556" y="0"/>
                </a:lnTo>
                <a:lnTo>
                  <a:pt x="3370556" y="3571879"/>
                </a:lnTo>
                <a:lnTo>
                  <a:pt x="0" y="35718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5511053" y="682309"/>
            <a:ext cx="1952265" cy="336644"/>
          </a:xfrm>
          <a:prstGeom prst="rect">
            <a:avLst/>
          </a:prstGeom>
        </p:spPr>
        <p:txBody>
          <a:bodyPr anchor="t" rtlCol="false" tIns="0" lIns="0" bIns="0" rIns="0">
            <a:spAutoFit/>
          </a:bodyPr>
          <a:lstStyle/>
          <a:p>
            <a:pPr algn="r">
              <a:lnSpc>
                <a:spcPts val="2463"/>
              </a:lnSpc>
            </a:pPr>
            <a:r>
              <a:rPr lang="en-US" sz="2199">
                <a:solidFill>
                  <a:srgbClr val="FF63D8"/>
                </a:solidFill>
                <a:latin typeface="Arcade Gamer"/>
                <a:ea typeface="Arcade Gamer"/>
                <a:cs typeface="Arcade Gamer"/>
                <a:sym typeface="Arcade Gamer"/>
              </a:rPr>
              <a:t>2. OYUNCU</a:t>
            </a:r>
          </a:p>
        </p:txBody>
      </p:sp>
      <p:sp>
        <p:nvSpPr>
          <p:cNvPr name="Freeform 9" id="9"/>
          <p:cNvSpPr/>
          <p:nvPr/>
        </p:nvSpPr>
        <p:spPr>
          <a:xfrm flipH="false" flipV="false" rot="0">
            <a:off x="2695009" y="596383"/>
            <a:ext cx="2377744" cy="432317"/>
          </a:xfrm>
          <a:custGeom>
            <a:avLst/>
            <a:gdLst/>
            <a:ahLst/>
            <a:cxnLst/>
            <a:rect r="r" b="b" t="t" l="l"/>
            <a:pathLst>
              <a:path h="432317" w="2377744">
                <a:moveTo>
                  <a:pt x="0" y="0"/>
                </a:moveTo>
                <a:lnTo>
                  <a:pt x="2377745" y="0"/>
                </a:lnTo>
                <a:lnTo>
                  <a:pt x="2377745" y="432317"/>
                </a:lnTo>
                <a:lnTo>
                  <a:pt x="0" y="43231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13424017" y="670536"/>
            <a:ext cx="2087036" cy="379461"/>
          </a:xfrm>
          <a:custGeom>
            <a:avLst/>
            <a:gdLst/>
            <a:ahLst/>
            <a:cxnLst/>
            <a:rect r="r" b="b" t="t" l="l"/>
            <a:pathLst>
              <a:path h="379461" w="2087036">
                <a:moveTo>
                  <a:pt x="0" y="0"/>
                </a:moveTo>
                <a:lnTo>
                  <a:pt x="2087036" y="0"/>
                </a:lnTo>
                <a:lnTo>
                  <a:pt x="2087036" y="379461"/>
                </a:lnTo>
                <a:lnTo>
                  <a:pt x="0" y="37946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true" flipV="false" rot="0">
            <a:off x="839059" y="8614008"/>
            <a:ext cx="1855950" cy="1091101"/>
          </a:xfrm>
          <a:custGeom>
            <a:avLst/>
            <a:gdLst/>
            <a:ahLst/>
            <a:cxnLst/>
            <a:rect r="r" b="b" t="t" l="l"/>
            <a:pathLst>
              <a:path h="1091101" w="1855950">
                <a:moveTo>
                  <a:pt x="1855950" y="0"/>
                </a:moveTo>
                <a:lnTo>
                  <a:pt x="0" y="0"/>
                </a:lnTo>
                <a:lnTo>
                  <a:pt x="0" y="1091101"/>
                </a:lnTo>
                <a:lnTo>
                  <a:pt x="1855950" y="1091101"/>
                </a:lnTo>
                <a:lnTo>
                  <a:pt x="1855950" y="0"/>
                </a:lnTo>
                <a:close/>
              </a:path>
            </a:pathLst>
          </a:custGeom>
          <a:blipFill>
            <a:blip r:embed="rId12">
              <a:extLst>
                <a:ext uri="{96DAC541-7B7A-43D3-8B79-37D633B846F1}">
                  <asvg:svgBlip xmlns:asvg="http://schemas.microsoft.com/office/drawing/2016/SVG/main" r:embed="rId13"/>
                </a:ext>
              </a:extLst>
            </a:blip>
            <a:stretch>
              <a:fillRect l="0" t="0" r="0" b="-10100"/>
            </a:stretch>
          </a:blipFill>
        </p:spPr>
      </p:sp>
      <p:sp>
        <p:nvSpPr>
          <p:cNvPr name="Freeform 12" id="12"/>
          <p:cNvSpPr/>
          <p:nvPr/>
        </p:nvSpPr>
        <p:spPr>
          <a:xfrm flipH="false" flipV="false" rot="0">
            <a:off x="375433" y="6228904"/>
            <a:ext cx="2319577" cy="3476205"/>
          </a:xfrm>
          <a:custGeom>
            <a:avLst/>
            <a:gdLst/>
            <a:ahLst/>
            <a:cxnLst/>
            <a:rect r="r" b="b" t="t" l="l"/>
            <a:pathLst>
              <a:path h="3476205" w="2319577">
                <a:moveTo>
                  <a:pt x="0" y="0"/>
                </a:moveTo>
                <a:lnTo>
                  <a:pt x="2319576" y="0"/>
                </a:lnTo>
                <a:lnTo>
                  <a:pt x="2319576" y="3476205"/>
                </a:lnTo>
                <a:lnTo>
                  <a:pt x="0" y="3476205"/>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pic>
        <p:nvPicPr>
          <p:cNvPr name="Picture 13" id="13"/>
          <p:cNvPicPr>
            <a:picLocks noChangeAspect="true"/>
          </p:cNvPicPr>
          <p:nvPr/>
        </p:nvPicPr>
        <p:blipFill>
          <a:blip r:embed="rId16">
            <a:alphaModFix amt="71000"/>
          </a:blip>
          <a:srcRect l="0" t="0" r="0" b="0"/>
          <a:stretch>
            <a:fillRect/>
          </a:stretch>
        </p:blipFill>
        <p:spPr>
          <a:xfrm flipH="false" flipV="false" rot="604890">
            <a:off x="17509575" y="4896612"/>
            <a:ext cx="554300" cy="577396"/>
          </a:xfrm>
          <a:prstGeom prst="rect">
            <a:avLst/>
          </a:prstGeom>
        </p:spPr>
      </p:pic>
      <p:pic>
        <p:nvPicPr>
          <p:cNvPr name="Picture 14" id="14"/>
          <p:cNvPicPr>
            <a:picLocks noChangeAspect="true"/>
          </p:cNvPicPr>
          <p:nvPr/>
        </p:nvPicPr>
        <p:blipFill>
          <a:blip r:embed="rId16">
            <a:alphaModFix amt="71000"/>
          </a:blip>
          <a:srcRect l="0" t="0" r="0" b="0"/>
          <a:stretch>
            <a:fillRect/>
          </a:stretch>
        </p:blipFill>
        <p:spPr>
          <a:xfrm flipH="false" flipV="false" rot="-1221735">
            <a:off x="17085962" y="3338385"/>
            <a:ext cx="397359" cy="413915"/>
          </a:xfrm>
          <a:prstGeom prst="rect">
            <a:avLst/>
          </a:prstGeom>
        </p:spPr>
      </p:pic>
      <p:pic>
        <p:nvPicPr>
          <p:cNvPr name="Picture 15" id="15"/>
          <p:cNvPicPr>
            <a:picLocks noChangeAspect="true"/>
          </p:cNvPicPr>
          <p:nvPr/>
        </p:nvPicPr>
        <p:blipFill>
          <a:blip r:embed="rId16">
            <a:alphaModFix amt="71000"/>
          </a:blip>
          <a:srcRect l="0" t="0" r="0" b="0"/>
          <a:stretch>
            <a:fillRect/>
          </a:stretch>
        </p:blipFill>
        <p:spPr>
          <a:xfrm flipH="false" flipV="false" rot="0">
            <a:off x="17517576" y="1957766"/>
            <a:ext cx="269149" cy="280364"/>
          </a:xfrm>
          <a:prstGeom prst="rect">
            <a:avLst/>
          </a:prstGeom>
        </p:spPr>
      </p:pic>
      <p:pic>
        <p:nvPicPr>
          <p:cNvPr name="Picture 16" id="16"/>
          <p:cNvPicPr>
            <a:picLocks noChangeAspect="true"/>
          </p:cNvPicPr>
          <p:nvPr/>
        </p:nvPicPr>
        <p:blipFill>
          <a:blip r:embed="rId16">
            <a:alphaModFix amt="71000"/>
          </a:blip>
          <a:srcRect l="0" t="0" r="0" b="0"/>
          <a:stretch>
            <a:fillRect/>
          </a:stretch>
        </p:blipFill>
        <p:spPr>
          <a:xfrm flipH="false" flipV="false" rot="-599390">
            <a:off x="421312" y="5056909"/>
            <a:ext cx="554300" cy="577396"/>
          </a:xfrm>
          <a:prstGeom prst="rect">
            <a:avLst/>
          </a:prstGeom>
        </p:spPr>
      </p:pic>
      <p:pic>
        <p:nvPicPr>
          <p:cNvPr name="Picture 17" id="17"/>
          <p:cNvPicPr>
            <a:picLocks noChangeAspect="true"/>
          </p:cNvPicPr>
          <p:nvPr/>
        </p:nvPicPr>
        <p:blipFill>
          <a:blip r:embed="rId16">
            <a:alphaModFix amt="71000"/>
          </a:blip>
          <a:srcRect l="0" t="0" r="0" b="0"/>
          <a:stretch>
            <a:fillRect/>
          </a:stretch>
        </p:blipFill>
        <p:spPr>
          <a:xfrm flipH="false" flipV="false" rot="368085">
            <a:off x="788009" y="3418711"/>
            <a:ext cx="397359" cy="413915"/>
          </a:xfrm>
          <a:prstGeom prst="rect">
            <a:avLst/>
          </a:prstGeom>
        </p:spPr>
      </p:pic>
      <p:pic>
        <p:nvPicPr>
          <p:cNvPr name="Picture 18" id="18"/>
          <p:cNvPicPr>
            <a:picLocks noChangeAspect="true"/>
          </p:cNvPicPr>
          <p:nvPr/>
        </p:nvPicPr>
        <p:blipFill>
          <a:blip r:embed="rId16">
            <a:alphaModFix amt="71000"/>
          </a:blip>
          <a:srcRect l="0" t="0" r="0" b="0"/>
          <a:stretch>
            <a:fillRect/>
          </a:stretch>
        </p:blipFill>
        <p:spPr>
          <a:xfrm flipH="false" flipV="false" rot="-980286">
            <a:off x="463881" y="1925570"/>
            <a:ext cx="269149" cy="280364"/>
          </a:xfrm>
          <a:prstGeom prst="rect">
            <a:avLst/>
          </a:prstGeom>
        </p:spPr>
      </p:pic>
      <p:pic>
        <p:nvPicPr>
          <p:cNvPr name="Picture 19" id="19"/>
          <p:cNvPicPr>
            <a:picLocks noChangeAspect="true"/>
          </p:cNvPicPr>
          <p:nvPr/>
        </p:nvPicPr>
        <p:blipFill>
          <a:blip r:embed="rId17"/>
          <a:srcRect l="0" t="0" r="0" b="0"/>
          <a:stretch>
            <a:fillRect/>
          </a:stretch>
        </p:blipFill>
        <p:spPr>
          <a:xfrm flipH="false" flipV="false" rot="-6399535">
            <a:off x="6136263" y="1111724"/>
            <a:ext cx="978075" cy="934061"/>
          </a:xfrm>
          <a:prstGeom prst="rect">
            <a:avLst/>
          </a:prstGeom>
        </p:spPr>
      </p:pic>
      <p:sp>
        <p:nvSpPr>
          <p:cNvPr name="TextBox 20" id="20"/>
          <p:cNvSpPr txBox="true"/>
          <p:nvPr/>
        </p:nvSpPr>
        <p:spPr>
          <a:xfrm rot="0">
            <a:off x="828291" y="639714"/>
            <a:ext cx="1866718" cy="336644"/>
          </a:xfrm>
          <a:prstGeom prst="rect">
            <a:avLst/>
          </a:prstGeom>
        </p:spPr>
        <p:txBody>
          <a:bodyPr anchor="t" rtlCol="false" tIns="0" lIns="0" bIns="0" rIns="0">
            <a:spAutoFit/>
          </a:bodyPr>
          <a:lstStyle/>
          <a:p>
            <a:pPr algn="l">
              <a:lnSpc>
                <a:spcPts val="2463"/>
              </a:lnSpc>
            </a:pPr>
            <a:r>
              <a:rPr lang="en-US" sz="2199">
                <a:solidFill>
                  <a:srgbClr val="585EFF"/>
                </a:solidFill>
                <a:latin typeface="Arcade Gamer"/>
                <a:ea typeface="Arcade Gamer"/>
                <a:cs typeface="Arcade Gamer"/>
                <a:sym typeface="Arcade Gamer"/>
              </a:rPr>
              <a:t>1. OYUNCU</a:t>
            </a:r>
          </a:p>
        </p:txBody>
      </p:sp>
      <p:sp>
        <p:nvSpPr>
          <p:cNvPr name="TextBox 21" id="21"/>
          <p:cNvSpPr txBox="true"/>
          <p:nvPr/>
        </p:nvSpPr>
        <p:spPr>
          <a:xfrm rot="0">
            <a:off x="7021769" y="682309"/>
            <a:ext cx="4244462" cy="336644"/>
          </a:xfrm>
          <a:prstGeom prst="rect">
            <a:avLst/>
          </a:prstGeom>
        </p:spPr>
        <p:txBody>
          <a:bodyPr anchor="t" rtlCol="false" tIns="0" lIns="0" bIns="0" rIns="0">
            <a:spAutoFit/>
          </a:bodyPr>
          <a:lstStyle/>
          <a:p>
            <a:pPr algn="ctr">
              <a:lnSpc>
                <a:spcPts val="2463"/>
              </a:lnSpc>
            </a:pPr>
            <a:r>
              <a:rPr lang="en-US" sz="2199">
                <a:solidFill>
                  <a:srgbClr val="FFFFFF"/>
                </a:solidFill>
                <a:latin typeface="Arcade Gamer"/>
                <a:ea typeface="Arcade Gamer"/>
                <a:cs typeface="Arcade Gamer"/>
                <a:sym typeface="Arcade Gamer"/>
              </a:rPr>
              <a:t>YÜKSEK PUAN 2500</a:t>
            </a:r>
          </a:p>
        </p:txBody>
      </p:sp>
      <p:grpSp>
        <p:nvGrpSpPr>
          <p:cNvPr name="Group 22" id="22"/>
          <p:cNvGrpSpPr/>
          <p:nvPr/>
        </p:nvGrpSpPr>
        <p:grpSpPr>
          <a:xfrm rot="0">
            <a:off x="1835038" y="2691608"/>
            <a:ext cx="14296380" cy="2653999"/>
            <a:chOff x="0" y="0"/>
            <a:chExt cx="3765302" cy="698996"/>
          </a:xfrm>
        </p:grpSpPr>
        <p:sp>
          <p:nvSpPr>
            <p:cNvPr name="Freeform 23" id="23"/>
            <p:cNvSpPr/>
            <p:nvPr/>
          </p:nvSpPr>
          <p:spPr>
            <a:xfrm flipH="false" flipV="false" rot="0">
              <a:off x="0" y="0"/>
              <a:ext cx="3765302" cy="698996"/>
            </a:xfrm>
            <a:custGeom>
              <a:avLst/>
              <a:gdLst/>
              <a:ahLst/>
              <a:cxnLst/>
              <a:rect r="r" b="b" t="t" l="l"/>
              <a:pathLst>
                <a:path h="698996" w="3765302">
                  <a:moveTo>
                    <a:pt x="26535" y="0"/>
                  </a:moveTo>
                  <a:lnTo>
                    <a:pt x="3738767" y="0"/>
                  </a:lnTo>
                  <a:cubicBezTo>
                    <a:pt x="3753421" y="0"/>
                    <a:pt x="3765302" y="11880"/>
                    <a:pt x="3765302" y="26535"/>
                  </a:cubicBezTo>
                  <a:lnTo>
                    <a:pt x="3765302" y="672461"/>
                  </a:lnTo>
                  <a:cubicBezTo>
                    <a:pt x="3765302" y="679498"/>
                    <a:pt x="3762506" y="686248"/>
                    <a:pt x="3757530" y="691224"/>
                  </a:cubicBezTo>
                  <a:cubicBezTo>
                    <a:pt x="3752554" y="696200"/>
                    <a:pt x="3745804" y="698996"/>
                    <a:pt x="3738767" y="698996"/>
                  </a:cubicBezTo>
                  <a:lnTo>
                    <a:pt x="26535" y="698996"/>
                  </a:lnTo>
                  <a:cubicBezTo>
                    <a:pt x="19497" y="698996"/>
                    <a:pt x="12748" y="696200"/>
                    <a:pt x="7772" y="691224"/>
                  </a:cubicBezTo>
                  <a:cubicBezTo>
                    <a:pt x="2796" y="686248"/>
                    <a:pt x="0" y="679498"/>
                    <a:pt x="0" y="672461"/>
                  </a:cubicBezTo>
                  <a:lnTo>
                    <a:pt x="0" y="26535"/>
                  </a:lnTo>
                  <a:cubicBezTo>
                    <a:pt x="0" y="19497"/>
                    <a:pt x="2796" y="12748"/>
                    <a:pt x="7772" y="7772"/>
                  </a:cubicBezTo>
                  <a:cubicBezTo>
                    <a:pt x="12748" y="2796"/>
                    <a:pt x="19497" y="0"/>
                    <a:pt x="26535" y="0"/>
                  </a:cubicBezTo>
                  <a:close/>
                </a:path>
              </a:pathLst>
            </a:custGeom>
            <a:solidFill>
              <a:srgbClr val="000000"/>
            </a:solidFill>
            <a:ln w="47625" cap="rnd">
              <a:solidFill>
                <a:srgbClr val="21EF80"/>
              </a:solidFill>
              <a:prstDash val="solid"/>
              <a:round/>
            </a:ln>
          </p:spPr>
        </p:sp>
        <p:sp>
          <p:nvSpPr>
            <p:cNvPr name="TextBox 24" id="24"/>
            <p:cNvSpPr txBox="true"/>
            <p:nvPr/>
          </p:nvSpPr>
          <p:spPr>
            <a:xfrm>
              <a:off x="0" y="-38100"/>
              <a:ext cx="3765302" cy="737096"/>
            </a:xfrm>
            <a:prstGeom prst="rect">
              <a:avLst/>
            </a:prstGeom>
          </p:spPr>
          <p:txBody>
            <a:bodyPr anchor="ctr" rtlCol="false" tIns="254000" lIns="254000" bIns="254000" rIns="254000"/>
            <a:lstStyle/>
            <a:p>
              <a:pPr algn="l">
                <a:lnSpc>
                  <a:spcPts val="3359"/>
                </a:lnSpc>
              </a:pPr>
              <a:r>
                <a:rPr lang="en-US" sz="2399">
                  <a:solidFill>
                    <a:srgbClr val="FFFFFF"/>
                  </a:solidFill>
                  <a:latin typeface="Garet"/>
                  <a:ea typeface="Garet"/>
                  <a:cs typeface="Garet"/>
                  <a:sym typeface="Garet"/>
                </a:rPr>
                <a:t>The core challenge of the game lies in discovering the enemy types and difficulty levels within the layers of the sky. This multilayered structure, enhanced with a mythological theme, provides players with a constant sense of progression. The players' goal is to complete the layers and uncover the meaning of life.</a:t>
              </a:r>
            </a:p>
          </p:txBody>
        </p:sp>
      </p:grpSp>
      <p:grpSp>
        <p:nvGrpSpPr>
          <p:cNvPr name="Group 25" id="25"/>
          <p:cNvGrpSpPr/>
          <p:nvPr/>
        </p:nvGrpSpPr>
        <p:grpSpPr>
          <a:xfrm rot="0">
            <a:off x="1835038" y="5859957"/>
            <a:ext cx="14296380" cy="2228849"/>
            <a:chOff x="0" y="0"/>
            <a:chExt cx="3765302" cy="587022"/>
          </a:xfrm>
        </p:grpSpPr>
        <p:sp>
          <p:nvSpPr>
            <p:cNvPr name="Freeform 26" id="26"/>
            <p:cNvSpPr/>
            <p:nvPr/>
          </p:nvSpPr>
          <p:spPr>
            <a:xfrm flipH="false" flipV="false" rot="0">
              <a:off x="0" y="0"/>
              <a:ext cx="3765302" cy="587022"/>
            </a:xfrm>
            <a:custGeom>
              <a:avLst/>
              <a:gdLst/>
              <a:ahLst/>
              <a:cxnLst/>
              <a:rect r="r" b="b" t="t" l="l"/>
              <a:pathLst>
                <a:path h="587022" w="3765302">
                  <a:moveTo>
                    <a:pt x="26535" y="0"/>
                  </a:moveTo>
                  <a:lnTo>
                    <a:pt x="3738767" y="0"/>
                  </a:lnTo>
                  <a:cubicBezTo>
                    <a:pt x="3753421" y="0"/>
                    <a:pt x="3765302" y="11880"/>
                    <a:pt x="3765302" y="26535"/>
                  </a:cubicBezTo>
                  <a:lnTo>
                    <a:pt x="3765302" y="560487"/>
                  </a:lnTo>
                  <a:cubicBezTo>
                    <a:pt x="3765302" y="567525"/>
                    <a:pt x="3762506" y="574274"/>
                    <a:pt x="3757530" y="579250"/>
                  </a:cubicBezTo>
                  <a:cubicBezTo>
                    <a:pt x="3752554" y="584226"/>
                    <a:pt x="3745804" y="587022"/>
                    <a:pt x="3738767" y="587022"/>
                  </a:cubicBezTo>
                  <a:lnTo>
                    <a:pt x="26535" y="587022"/>
                  </a:lnTo>
                  <a:cubicBezTo>
                    <a:pt x="19497" y="587022"/>
                    <a:pt x="12748" y="584226"/>
                    <a:pt x="7772" y="579250"/>
                  </a:cubicBezTo>
                  <a:cubicBezTo>
                    <a:pt x="2796" y="574274"/>
                    <a:pt x="0" y="567525"/>
                    <a:pt x="0" y="560487"/>
                  </a:cubicBezTo>
                  <a:lnTo>
                    <a:pt x="0" y="26535"/>
                  </a:lnTo>
                  <a:cubicBezTo>
                    <a:pt x="0" y="19497"/>
                    <a:pt x="2796" y="12748"/>
                    <a:pt x="7772" y="7772"/>
                  </a:cubicBezTo>
                  <a:cubicBezTo>
                    <a:pt x="12748" y="2796"/>
                    <a:pt x="19497" y="0"/>
                    <a:pt x="26535" y="0"/>
                  </a:cubicBezTo>
                  <a:close/>
                </a:path>
              </a:pathLst>
            </a:custGeom>
            <a:solidFill>
              <a:srgbClr val="000000"/>
            </a:solidFill>
            <a:ln w="47625" cap="rnd">
              <a:solidFill>
                <a:srgbClr val="21EF80"/>
              </a:solidFill>
              <a:prstDash val="solid"/>
              <a:round/>
            </a:ln>
          </p:spPr>
        </p:sp>
        <p:sp>
          <p:nvSpPr>
            <p:cNvPr name="TextBox 27" id="27"/>
            <p:cNvSpPr txBox="true"/>
            <p:nvPr/>
          </p:nvSpPr>
          <p:spPr>
            <a:xfrm>
              <a:off x="0" y="-38100"/>
              <a:ext cx="3765302" cy="625122"/>
            </a:xfrm>
            <a:prstGeom prst="rect">
              <a:avLst/>
            </a:prstGeom>
          </p:spPr>
          <p:txBody>
            <a:bodyPr anchor="ctr" rtlCol="false" tIns="254000" lIns="254000" bIns="254000" rIns="254000"/>
            <a:lstStyle/>
            <a:p>
              <a:pPr algn="l">
                <a:lnSpc>
                  <a:spcPts val="3359"/>
                </a:lnSpc>
              </a:pPr>
              <a:r>
                <a:rPr lang="en-US" sz="2399">
                  <a:solidFill>
                    <a:srgbClr val="FFFFFF"/>
                  </a:solidFill>
                  <a:latin typeface="Garet"/>
                  <a:ea typeface="Garet"/>
                  <a:cs typeface="Garet"/>
                  <a:sym typeface="Garet"/>
                </a:rPr>
                <a:t>Although the variety of enemy types is not as extensive as initially planned, each enemy possesses unique characteristics. Mythological themes are combined with psychological elements to deliver a deep narrative and compelling character development.</a:t>
              </a:r>
            </a:p>
          </p:txBody>
        </p:sp>
      </p:grpSp>
      <p:sp>
        <p:nvSpPr>
          <p:cNvPr name="TextBox 28" id="28"/>
          <p:cNvSpPr txBox="true"/>
          <p:nvPr/>
        </p:nvSpPr>
        <p:spPr>
          <a:xfrm rot="0">
            <a:off x="1961741" y="1948241"/>
            <a:ext cx="6792711" cy="459105"/>
          </a:xfrm>
          <a:prstGeom prst="rect">
            <a:avLst/>
          </a:prstGeom>
        </p:spPr>
        <p:txBody>
          <a:bodyPr anchor="t" rtlCol="false" tIns="0" lIns="0" bIns="0" rIns="0">
            <a:spAutoFit/>
          </a:bodyPr>
          <a:lstStyle/>
          <a:p>
            <a:pPr algn="l">
              <a:lnSpc>
                <a:spcPts val="3359"/>
              </a:lnSpc>
              <a:spcBef>
                <a:spcPct val="0"/>
              </a:spcBef>
            </a:pPr>
            <a:r>
              <a:rPr lang="en-US" sz="2999">
                <a:solidFill>
                  <a:srgbClr val="FFFFFF"/>
                </a:solidFill>
                <a:latin typeface="Arcade Gamer"/>
                <a:ea typeface="Arcade Gamer"/>
                <a:cs typeface="Arcade Gamer"/>
                <a:sym typeface="Arcade Gamer"/>
              </a:rPr>
              <a:t>DESIGN IDEA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9705109"/>
            <a:ext cx="18288000" cy="1163782"/>
            <a:chOff x="0" y="0"/>
            <a:chExt cx="24384000" cy="1551709"/>
          </a:xfrm>
        </p:grpSpPr>
        <p:sp>
          <p:nvSpPr>
            <p:cNvPr name="Freeform 4" id="4"/>
            <p:cNvSpPr/>
            <p:nvPr/>
          </p:nvSpPr>
          <p:spPr>
            <a:xfrm flipH="false" flipV="false" rot="0">
              <a:off x="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128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256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7" id="7"/>
          <p:cNvSpPr/>
          <p:nvPr/>
        </p:nvSpPr>
        <p:spPr>
          <a:xfrm flipH="false" flipV="false" rot="0">
            <a:off x="15341087" y="6151992"/>
            <a:ext cx="3370555" cy="3571879"/>
          </a:xfrm>
          <a:custGeom>
            <a:avLst/>
            <a:gdLst/>
            <a:ahLst/>
            <a:cxnLst/>
            <a:rect r="r" b="b" t="t" l="l"/>
            <a:pathLst>
              <a:path h="3571879" w="3370555">
                <a:moveTo>
                  <a:pt x="0" y="0"/>
                </a:moveTo>
                <a:lnTo>
                  <a:pt x="3370556" y="0"/>
                </a:lnTo>
                <a:lnTo>
                  <a:pt x="3370556" y="3571879"/>
                </a:lnTo>
                <a:lnTo>
                  <a:pt x="0" y="35718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5511053" y="682309"/>
            <a:ext cx="1952265" cy="336644"/>
          </a:xfrm>
          <a:prstGeom prst="rect">
            <a:avLst/>
          </a:prstGeom>
        </p:spPr>
        <p:txBody>
          <a:bodyPr anchor="t" rtlCol="false" tIns="0" lIns="0" bIns="0" rIns="0">
            <a:spAutoFit/>
          </a:bodyPr>
          <a:lstStyle/>
          <a:p>
            <a:pPr algn="r">
              <a:lnSpc>
                <a:spcPts val="2463"/>
              </a:lnSpc>
            </a:pPr>
            <a:r>
              <a:rPr lang="en-US" sz="2199">
                <a:solidFill>
                  <a:srgbClr val="FF63D8"/>
                </a:solidFill>
                <a:latin typeface="Arcade Gamer"/>
                <a:ea typeface="Arcade Gamer"/>
                <a:cs typeface="Arcade Gamer"/>
                <a:sym typeface="Arcade Gamer"/>
              </a:rPr>
              <a:t>2. OYUNCU</a:t>
            </a:r>
          </a:p>
        </p:txBody>
      </p:sp>
      <p:sp>
        <p:nvSpPr>
          <p:cNvPr name="Freeform 9" id="9"/>
          <p:cNvSpPr/>
          <p:nvPr/>
        </p:nvSpPr>
        <p:spPr>
          <a:xfrm flipH="false" flipV="false" rot="0">
            <a:off x="2695009" y="596383"/>
            <a:ext cx="2377744" cy="432317"/>
          </a:xfrm>
          <a:custGeom>
            <a:avLst/>
            <a:gdLst/>
            <a:ahLst/>
            <a:cxnLst/>
            <a:rect r="r" b="b" t="t" l="l"/>
            <a:pathLst>
              <a:path h="432317" w="2377744">
                <a:moveTo>
                  <a:pt x="0" y="0"/>
                </a:moveTo>
                <a:lnTo>
                  <a:pt x="2377745" y="0"/>
                </a:lnTo>
                <a:lnTo>
                  <a:pt x="2377745" y="432317"/>
                </a:lnTo>
                <a:lnTo>
                  <a:pt x="0" y="43231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13424017" y="670536"/>
            <a:ext cx="2087036" cy="379461"/>
          </a:xfrm>
          <a:custGeom>
            <a:avLst/>
            <a:gdLst/>
            <a:ahLst/>
            <a:cxnLst/>
            <a:rect r="r" b="b" t="t" l="l"/>
            <a:pathLst>
              <a:path h="379461" w="2087036">
                <a:moveTo>
                  <a:pt x="0" y="0"/>
                </a:moveTo>
                <a:lnTo>
                  <a:pt x="2087036" y="0"/>
                </a:lnTo>
                <a:lnTo>
                  <a:pt x="2087036" y="379461"/>
                </a:lnTo>
                <a:lnTo>
                  <a:pt x="0" y="37946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true" flipV="false" rot="0">
            <a:off x="839059" y="8614008"/>
            <a:ext cx="1855950" cy="1091101"/>
          </a:xfrm>
          <a:custGeom>
            <a:avLst/>
            <a:gdLst/>
            <a:ahLst/>
            <a:cxnLst/>
            <a:rect r="r" b="b" t="t" l="l"/>
            <a:pathLst>
              <a:path h="1091101" w="1855950">
                <a:moveTo>
                  <a:pt x="1855950" y="0"/>
                </a:moveTo>
                <a:lnTo>
                  <a:pt x="0" y="0"/>
                </a:lnTo>
                <a:lnTo>
                  <a:pt x="0" y="1091101"/>
                </a:lnTo>
                <a:lnTo>
                  <a:pt x="1855950" y="1091101"/>
                </a:lnTo>
                <a:lnTo>
                  <a:pt x="1855950" y="0"/>
                </a:lnTo>
                <a:close/>
              </a:path>
            </a:pathLst>
          </a:custGeom>
          <a:blipFill>
            <a:blip r:embed="rId12">
              <a:extLst>
                <a:ext uri="{96DAC541-7B7A-43D3-8B79-37D633B846F1}">
                  <asvg:svgBlip xmlns:asvg="http://schemas.microsoft.com/office/drawing/2016/SVG/main" r:embed="rId13"/>
                </a:ext>
              </a:extLst>
            </a:blip>
            <a:stretch>
              <a:fillRect l="0" t="0" r="0" b="-10100"/>
            </a:stretch>
          </a:blipFill>
        </p:spPr>
      </p:sp>
      <p:sp>
        <p:nvSpPr>
          <p:cNvPr name="Freeform 12" id="12"/>
          <p:cNvSpPr/>
          <p:nvPr/>
        </p:nvSpPr>
        <p:spPr>
          <a:xfrm flipH="false" flipV="false" rot="0">
            <a:off x="375433" y="6228904"/>
            <a:ext cx="2319577" cy="3476205"/>
          </a:xfrm>
          <a:custGeom>
            <a:avLst/>
            <a:gdLst/>
            <a:ahLst/>
            <a:cxnLst/>
            <a:rect r="r" b="b" t="t" l="l"/>
            <a:pathLst>
              <a:path h="3476205" w="2319577">
                <a:moveTo>
                  <a:pt x="0" y="0"/>
                </a:moveTo>
                <a:lnTo>
                  <a:pt x="2319576" y="0"/>
                </a:lnTo>
                <a:lnTo>
                  <a:pt x="2319576" y="3476205"/>
                </a:lnTo>
                <a:lnTo>
                  <a:pt x="0" y="3476205"/>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pic>
        <p:nvPicPr>
          <p:cNvPr name="Picture 13" id="13"/>
          <p:cNvPicPr>
            <a:picLocks noChangeAspect="true"/>
          </p:cNvPicPr>
          <p:nvPr/>
        </p:nvPicPr>
        <p:blipFill>
          <a:blip r:embed="rId16">
            <a:alphaModFix amt="71000"/>
          </a:blip>
          <a:srcRect l="0" t="0" r="0" b="0"/>
          <a:stretch>
            <a:fillRect/>
          </a:stretch>
        </p:blipFill>
        <p:spPr>
          <a:xfrm flipH="false" flipV="false" rot="604890">
            <a:off x="17509575" y="4896612"/>
            <a:ext cx="554300" cy="577396"/>
          </a:xfrm>
          <a:prstGeom prst="rect">
            <a:avLst/>
          </a:prstGeom>
        </p:spPr>
      </p:pic>
      <p:pic>
        <p:nvPicPr>
          <p:cNvPr name="Picture 14" id="14"/>
          <p:cNvPicPr>
            <a:picLocks noChangeAspect="true"/>
          </p:cNvPicPr>
          <p:nvPr/>
        </p:nvPicPr>
        <p:blipFill>
          <a:blip r:embed="rId16">
            <a:alphaModFix amt="71000"/>
          </a:blip>
          <a:srcRect l="0" t="0" r="0" b="0"/>
          <a:stretch>
            <a:fillRect/>
          </a:stretch>
        </p:blipFill>
        <p:spPr>
          <a:xfrm flipH="false" flipV="false" rot="-1221735">
            <a:off x="17085962" y="3338385"/>
            <a:ext cx="397359" cy="413915"/>
          </a:xfrm>
          <a:prstGeom prst="rect">
            <a:avLst/>
          </a:prstGeom>
        </p:spPr>
      </p:pic>
      <p:pic>
        <p:nvPicPr>
          <p:cNvPr name="Picture 15" id="15"/>
          <p:cNvPicPr>
            <a:picLocks noChangeAspect="true"/>
          </p:cNvPicPr>
          <p:nvPr/>
        </p:nvPicPr>
        <p:blipFill>
          <a:blip r:embed="rId16">
            <a:alphaModFix amt="71000"/>
          </a:blip>
          <a:srcRect l="0" t="0" r="0" b="0"/>
          <a:stretch>
            <a:fillRect/>
          </a:stretch>
        </p:blipFill>
        <p:spPr>
          <a:xfrm flipH="false" flipV="false" rot="0">
            <a:off x="17517576" y="1957766"/>
            <a:ext cx="269149" cy="280364"/>
          </a:xfrm>
          <a:prstGeom prst="rect">
            <a:avLst/>
          </a:prstGeom>
        </p:spPr>
      </p:pic>
      <p:pic>
        <p:nvPicPr>
          <p:cNvPr name="Picture 16" id="16"/>
          <p:cNvPicPr>
            <a:picLocks noChangeAspect="true"/>
          </p:cNvPicPr>
          <p:nvPr/>
        </p:nvPicPr>
        <p:blipFill>
          <a:blip r:embed="rId16">
            <a:alphaModFix amt="71000"/>
          </a:blip>
          <a:srcRect l="0" t="0" r="0" b="0"/>
          <a:stretch>
            <a:fillRect/>
          </a:stretch>
        </p:blipFill>
        <p:spPr>
          <a:xfrm flipH="false" flipV="false" rot="-599390">
            <a:off x="421312" y="5056909"/>
            <a:ext cx="554300" cy="577396"/>
          </a:xfrm>
          <a:prstGeom prst="rect">
            <a:avLst/>
          </a:prstGeom>
        </p:spPr>
      </p:pic>
      <p:pic>
        <p:nvPicPr>
          <p:cNvPr name="Picture 17" id="17"/>
          <p:cNvPicPr>
            <a:picLocks noChangeAspect="true"/>
          </p:cNvPicPr>
          <p:nvPr/>
        </p:nvPicPr>
        <p:blipFill>
          <a:blip r:embed="rId16">
            <a:alphaModFix amt="71000"/>
          </a:blip>
          <a:srcRect l="0" t="0" r="0" b="0"/>
          <a:stretch>
            <a:fillRect/>
          </a:stretch>
        </p:blipFill>
        <p:spPr>
          <a:xfrm flipH="false" flipV="false" rot="368085">
            <a:off x="788009" y="3418711"/>
            <a:ext cx="397359" cy="413915"/>
          </a:xfrm>
          <a:prstGeom prst="rect">
            <a:avLst/>
          </a:prstGeom>
        </p:spPr>
      </p:pic>
      <p:pic>
        <p:nvPicPr>
          <p:cNvPr name="Picture 18" id="18"/>
          <p:cNvPicPr>
            <a:picLocks noChangeAspect="true"/>
          </p:cNvPicPr>
          <p:nvPr/>
        </p:nvPicPr>
        <p:blipFill>
          <a:blip r:embed="rId16">
            <a:alphaModFix amt="71000"/>
          </a:blip>
          <a:srcRect l="0" t="0" r="0" b="0"/>
          <a:stretch>
            <a:fillRect/>
          </a:stretch>
        </p:blipFill>
        <p:spPr>
          <a:xfrm flipH="false" flipV="false" rot="-980286">
            <a:off x="463881" y="1925570"/>
            <a:ext cx="269149" cy="280364"/>
          </a:xfrm>
          <a:prstGeom prst="rect">
            <a:avLst/>
          </a:prstGeom>
        </p:spPr>
      </p:pic>
      <p:pic>
        <p:nvPicPr>
          <p:cNvPr name="Picture 19" id="19"/>
          <p:cNvPicPr>
            <a:picLocks noChangeAspect="true"/>
          </p:cNvPicPr>
          <p:nvPr/>
        </p:nvPicPr>
        <p:blipFill>
          <a:blip r:embed="rId17"/>
          <a:srcRect l="0" t="0" r="0" b="0"/>
          <a:stretch>
            <a:fillRect/>
          </a:stretch>
        </p:blipFill>
        <p:spPr>
          <a:xfrm flipH="false" flipV="false" rot="-6399535">
            <a:off x="6136263" y="1111724"/>
            <a:ext cx="978075" cy="934061"/>
          </a:xfrm>
          <a:prstGeom prst="rect">
            <a:avLst/>
          </a:prstGeom>
        </p:spPr>
      </p:pic>
      <p:sp>
        <p:nvSpPr>
          <p:cNvPr name="TextBox 20" id="20"/>
          <p:cNvSpPr txBox="true"/>
          <p:nvPr/>
        </p:nvSpPr>
        <p:spPr>
          <a:xfrm rot="0">
            <a:off x="828291" y="639714"/>
            <a:ext cx="1866718" cy="336644"/>
          </a:xfrm>
          <a:prstGeom prst="rect">
            <a:avLst/>
          </a:prstGeom>
        </p:spPr>
        <p:txBody>
          <a:bodyPr anchor="t" rtlCol="false" tIns="0" lIns="0" bIns="0" rIns="0">
            <a:spAutoFit/>
          </a:bodyPr>
          <a:lstStyle/>
          <a:p>
            <a:pPr algn="l">
              <a:lnSpc>
                <a:spcPts val="2463"/>
              </a:lnSpc>
            </a:pPr>
            <a:r>
              <a:rPr lang="en-US" sz="2199">
                <a:solidFill>
                  <a:srgbClr val="585EFF"/>
                </a:solidFill>
                <a:latin typeface="Arcade Gamer"/>
                <a:ea typeface="Arcade Gamer"/>
                <a:cs typeface="Arcade Gamer"/>
                <a:sym typeface="Arcade Gamer"/>
              </a:rPr>
              <a:t>1. OYUNCU</a:t>
            </a:r>
          </a:p>
        </p:txBody>
      </p:sp>
      <p:sp>
        <p:nvSpPr>
          <p:cNvPr name="TextBox 21" id="21"/>
          <p:cNvSpPr txBox="true"/>
          <p:nvPr/>
        </p:nvSpPr>
        <p:spPr>
          <a:xfrm rot="0">
            <a:off x="7021769" y="682309"/>
            <a:ext cx="4244462" cy="336644"/>
          </a:xfrm>
          <a:prstGeom prst="rect">
            <a:avLst/>
          </a:prstGeom>
        </p:spPr>
        <p:txBody>
          <a:bodyPr anchor="t" rtlCol="false" tIns="0" lIns="0" bIns="0" rIns="0">
            <a:spAutoFit/>
          </a:bodyPr>
          <a:lstStyle/>
          <a:p>
            <a:pPr algn="ctr">
              <a:lnSpc>
                <a:spcPts val="2463"/>
              </a:lnSpc>
            </a:pPr>
            <a:r>
              <a:rPr lang="en-US" sz="2199">
                <a:solidFill>
                  <a:srgbClr val="FFFFFF"/>
                </a:solidFill>
                <a:latin typeface="Arcade Gamer"/>
                <a:ea typeface="Arcade Gamer"/>
                <a:cs typeface="Arcade Gamer"/>
                <a:sym typeface="Arcade Gamer"/>
              </a:rPr>
              <a:t>YÜKSEK PUAN 2500</a:t>
            </a:r>
          </a:p>
        </p:txBody>
      </p:sp>
      <p:grpSp>
        <p:nvGrpSpPr>
          <p:cNvPr name="Group 22" id="22"/>
          <p:cNvGrpSpPr/>
          <p:nvPr/>
        </p:nvGrpSpPr>
        <p:grpSpPr>
          <a:xfrm rot="0">
            <a:off x="1995810" y="4695379"/>
            <a:ext cx="14296380" cy="3067049"/>
            <a:chOff x="0" y="0"/>
            <a:chExt cx="3765302" cy="807783"/>
          </a:xfrm>
        </p:grpSpPr>
        <p:sp>
          <p:nvSpPr>
            <p:cNvPr name="Freeform 23" id="23"/>
            <p:cNvSpPr/>
            <p:nvPr/>
          </p:nvSpPr>
          <p:spPr>
            <a:xfrm flipH="false" flipV="false" rot="0">
              <a:off x="0" y="0"/>
              <a:ext cx="3765302" cy="807783"/>
            </a:xfrm>
            <a:custGeom>
              <a:avLst/>
              <a:gdLst/>
              <a:ahLst/>
              <a:cxnLst/>
              <a:rect r="r" b="b" t="t" l="l"/>
              <a:pathLst>
                <a:path h="807783" w="3765302">
                  <a:moveTo>
                    <a:pt x="26535" y="0"/>
                  </a:moveTo>
                  <a:lnTo>
                    <a:pt x="3738767" y="0"/>
                  </a:lnTo>
                  <a:cubicBezTo>
                    <a:pt x="3753421" y="0"/>
                    <a:pt x="3765302" y="11880"/>
                    <a:pt x="3765302" y="26535"/>
                  </a:cubicBezTo>
                  <a:lnTo>
                    <a:pt x="3765302" y="781248"/>
                  </a:lnTo>
                  <a:cubicBezTo>
                    <a:pt x="3765302" y="788285"/>
                    <a:pt x="3762506" y="795034"/>
                    <a:pt x="3757530" y="800011"/>
                  </a:cubicBezTo>
                  <a:cubicBezTo>
                    <a:pt x="3752554" y="804987"/>
                    <a:pt x="3745804" y="807783"/>
                    <a:pt x="3738767" y="807783"/>
                  </a:cubicBezTo>
                  <a:lnTo>
                    <a:pt x="26535" y="807783"/>
                  </a:lnTo>
                  <a:cubicBezTo>
                    <a:pt x="19497" y="807783"/>
                    <a:pt x="12748" y="804987"/>
                    <a:pt x="7772" y="800011"/>
                  </a:cubicBezTo>
                  <a:cubicBezTo>
                    <a:pt x="2796" y="795034"/>
                    <a:pt x="0" y="788285"/>
                    <a:pt x="0" y="781248"/>
                  </a:cubicBezTo>
                  <a:lnTo>
                    <a:pt x="0" y="26535"/>
                  </a:lnTo>
                  <a:cubicBezTo>
                    <a:pt x="0" y="19497"/>
                    <a:pt x="2796" y="12748"/>
                    <a:pt x="7772" y="7772"/>
                  </a:cubicBezTo>
                  <a:cubicBezTo>
                    <a:pt x="12748" y="2796"/>
                    <a:pt x="19497" y="0"/>
                    <a:pt x="26535" y="0"/>
                  </a:cubicBezTo>
                  <a:close/>
                </a:path>
              </a:pathLst>
            </a:custGeom>
            <a:solidFill>
              <a:srgbClr val="000000"/>
            </a:solidFill>
            <a:ln w="47625" cap="rnd">
              <a:solidFill>
                <a:srgbClr val="21EF80"/>
              </a:solidFill>
              <a:prstDash val="solid"/>
              <a:round/>
            </a:ln>
          </p:spPr>
        </p:sp>
        <p:sp>
          <p:nvSpPr>
            <p:cNvPr name="TextBox 24" id="24"/>
            <p:cNvSpPr txBox="true"/>
            <p:nvPr/>
          </p:nvSpPr>
          <p:spPr>
            <a:xfrm>
              <a:off x="0" y="-38100"/>
              <a:ext cx="3765302" cy="845883"/>
            </a:xfrm>
            <a:prstGeom prst="rect">
              <a:avLst/>
            </a:prstGeom>
          </p:spPr>
          <p:txBody>
            <a:bodyPr anchor="ctr" rtlCol="false" tIns="254000" lIns="254000" bIns="254000" rIns="254000"/>
            <a:lstStyle/>
            <a:p>
              <a:pPr algn="l" marL="518155" indent="-259078" lvl="1">
                <a:lnSpc>
                  <a:spcPts val="3359"/>
                </a:lnSpc>
                <a:buFont typeface="Arial"/>
                <a:buChar char="•"/>
              </a:pPr>
              <a:r>
                <a:rPr lang="en-US" sz="2399">
                  <a:solidFill>
                    <a:srgbClr val="FFFFFF"/>
                  </a:solidFill>
                  <a:latin typeface="Garet"/>
                  <a:ea typeface="Garet"/>
                  <a:cs typeface="Garet"/>
                  <a:sym typeface="Garet"/>
                </a:rPr>
                <a:t>Atmosphere and Narrative Technique</a:t>
              </a:r>
            </a:p>
            <a:p>
              <a:pPr algn="l" marL="518155" indent="-259078" lvl="1">
                <a:lnSpc>
                  <a:spcPts val="3359"/>
                </a:lnSpc>
                <a:buFont typeface="Arial"/>
                <a:buChar char="•"/>
              </a:pPr>
              <a:r>
                <a:rPr lang="en-US" sz="2399">
                  <a:solidFill>
                    <a:srgbClr val="FFFFFF"/>
                  </a:solidFill>
                  <a:latin typeface="Garet"/>
                  <a:ea typeface="Garet"/>
                  <a:cs typeface="Garet"/>
                  <a:sym typeface="Garet"/>
                </a:rPr>
                <a:t>Map Designs</a:t>
              </a:r>
            </a:p>
            <a:p>
              <a:pPr algn="l" marL="518155" indent="-259078" lvl="1">
                <a:lnSpc>
                  <a:spcPts val="3359"/>
                </a:lnSpc>
                <a:buFont typeface="Arial"/>
                <a:buChar char="•"/>
              </a:pPr>
              <a:r>
                <a:rPr lang="en-US" sz="2399">
                  <a:solidFill>
                    <a:srgbClr val="FFFFFF"/>
                  </a:solidFill>
                  <a:latin typeface="Garet"/>
                  <a:ea typeface="Garet"/>
                  <a:cs typeface="Garet"/>
                  <a:sym typeface="Garet"/>
                </a:rPr>
                <a:t>Story</a:t>
              </a:r>
            </a:p>
            <a:p>
              <a:pPr algn="l" marL="518155" indent="-259078" lvl="1">
                <a:lnSpc>
                  <a:spcPts val="3359"/>
                </a:lnSpc>
                <a:buFont typeface="Arial"/>
                <a:buChar char="•"/>
              </a:pPr>
              <a:r>
                <a:rPr lang="en-US" sz="2399">
                  <a:solidFill>
                    <a:srgbClr val="FFFFFF"/>
                  </a:solidFill>
                  <a:latin typeface="Garet"/>
                  <a:ea typeface="Garet"/>
                  <a:cs typeface="Garet"/>
                  <a:sym typeface="Garet"/>
                </a:rPr>
                <a:t>Fast-Paced Gameplay</a:t>
              </a:r>
            </a:p>
            <a:p>
              <a:pPr algn="l" marL="518155" indent="-259078" lvl="1">
                <a:lnSpc>
                  <a:spcPts val="3359"/>
                </a:lnSpc>
                <a:buFont typeface="Arial"/>
                <a:buChar char="•"/>
              </a:pPr>
              <a:r>
                <a:rPr lang="en-US" sz="2399">
                  <a:solidFill>
                    <a:srgbClr val="FFFFFF"/>
                  </a:solidFill>
                  <a:latin typeface="Garet"/>
                  <a:ea typeface="Garet"/>
                  <a:cs typeface="Garet"/>
                  <a:sym typeface="Garet"/>
                </a:rPr>
                <a:t>Character Interactions</a:t>
              </a:r>
            </a:p>
            <a:p>
              <a:pPr algn="l" marL="518155" indent="-259078" lvl="1">
                <a:lnSpc>
                  <a:spcPts val="3359"/>
                </a:lnSpc>
                <a:buFont typeface="Arial"/>
                <a:buChar char="•"/>
              </a:pPr>
              <a:r>
                <a:rPr lang="en-US" sz="2399">
                  <a:solidFill>
                    <a:srgbClr val="FFFFFF"/>
                  </a:solidFill>
                  <a:latin typeface="Garet"/>
                  <a:ea typeface="Garet"/>
                  <a:cs typeface="Garet"/>
                  <a:sym typeface="Garet"/>
                </a:rPr>
                <a:t>Voice Acting Support</a:t>
              </a:r>
            </a:p>
          </p:txBody>
        </p:sp>
      </p:grpSp>
      <p:grpSp>
        <p:nvGrpSpPr>
          <p:cNvPr name="Group 25" id="25"/>
          <p:cNvGrpSpPr/>
          <p:nvPr/>
        </p:nvGrpSpPr>
        <p:grpSpPr>
          <a:xfrm rot="0">
            <a:off x="1961741" y="3139894"/>
            <a:ext cx="14296380" cy="971549"/>
            <a:chOff x="0" y="0"/>
            <a:chExt cx="3765302" cy="255881"/>
          </a:xfrm>
        </p:grpSpPr>
        <p:sp>
          <p:nvSpPr>
            <p:cNvPr name="Freeform 26" id="26"/>
            <p:cNvSpPr/>
            <p:nvPr/>
          </p:nvSpPr>
          <p:spPr>
            <a:xfrm flipH="false" flipV="false" rot="0">
              <a:off x="0" y="0"/>
              <a:ext cx="3765302" cy="255881"/>
            </a:xfrm>
            <a:custGeom>
              <a:avLst/>
              <a:gdLst/>
              <a:ahLst/>
              <a:cxnLst/>
              <a:rect r="r" b="b" t="t" l="l"/>
              <a:pathLst>
                <a:path h="255881" w="3765302">
                  <a:moveTo>
                    <a:pt x="26535" y="0"/>
                  </a:moveTo>
                  <a:lnTo>
                    <a:pt x="3738767" y="0"/>
                  </a:lnTo>
                  <a:cubicBezTo>
                    <a:pt x="3753421" y="0"/>
                    <a:pt x="3765302" y="11880"/>
                    <a:pt x="3765302" y="26535"/>
                  </a:cubicBezTo>
                  <a:lnTo>
                    <a:pt x="3765302" y="229346"/>
                  </a:lnTo>
                  <a:cubicBezTo>
                    <a:pt x="3765302" y="236384"/>
                    <a:pt x="3762506" y="243133"/>
                    <a:pt x="3757530" y="248109"/>
                  </a:cubicBezTo>
                  <a:cubicBezTo>
                    <a:pt x="3752554" y="253086"/>
                    <a:pt x="3745804" y="255881"/>
                    <a:pt x="3738767" y="255881"/>
                  </a:cubicBezTo>
                  <a:lnTo>
                    <a:pt x="26535" y="255881"/>
                  </a:lnTo>
                  <a:cubicBezTo>
                    <a:pt x="19497" y="255881"/>
                    <a:pt x="12748" y="253086"/>
                    <a:pt x="7772" y="248109"/>
                  </a:cubicBezTo>
                  <a:cubicBezTo>
                    <a:pt x="2796" y="243133"/>
                    <a:pt x="0" y="236384"/>
                    <a:pt x="0" y="229346"/>
                  </a:cubicBezTo>
                  <a:lnTo>
                    <a:pt x="0" y="26535"/>
                  </a:lnTo>
                  <a:cubicBezTo>
                    <a:pt x="0" y="19497"/>
                    <a:pt x="2796" y="12748"/>
                    <a:pt x="7772" y="7772"/>
                  </a:cubicBezTo>
                  <a:cubicBezTo>
                    <a:pt x="12748" y="2796"/>
                    <a:pt x="19497" y="0"/>
                    <a:pt x="26535" y="0"/>
                  </a:cubicBezTo>
                  <a:close/>
                </a:path>
              </a:pathLst>
            </a:custGeom>
            <a:solidFill>
              <a:srgbClr val="000000"/>
            </a:solidFill>
            <a:ln w="47625" cap="rnd">
              <a:solidFill>
                <a:srgbClr val="21EF80"/>
              </a:solidFill>
              <a:prstDash val="solid"/>
              <a:round/>
            </a:ln>
          </p:spPr>
        </p:sp>
        <p:sp>
          <p:nvSpPr>
            <p:cNvPr name="TextBox 27" id="27"/>
            <p:cNvSpPr txBox="true"/>
            <p:nvPr/>
          </p:nvSpPr>
          <p:spPr>
            <a:xfrm>
              <a:off x="0" y="-38100"/>
              <a:ext cx="3765302" cy="293981"/>
            </a:xfrm>
            <a:prstGeom prst="rect">
              <a:avLst/>
            </a:prstGeom>
          </p:spPr>
          <p:txBody>
            <a:bodyPr anchor="ctr" rtlCol="false" tIns="254000" lIns="254000" bIns="254000" rIns="254000"/>
            <a:lstStyle/>
            <a:p>
              <a:pPr algn="l">
                <a:lnSpc>
                  <a:spcPts val="3359"/>
                </a:lnSpc>
              </a:pPr>
              <a:r>
                <a:rPr lang="en-US" sz="2399">
                  <a:solidFill>
                    <a:srgbClr val="FFFFFF"/>
                  </a:solidFill>
                  <a:latin typeface="Garet"/>
                  <a:ea typeface="Garet"/>
                  <a:cs typeface="Garet"/>
                  <a:sym typeface="Garet"/>
                </a:rPr>
                <a:t>If we were to highlight the strengths the game aims to reflect:</a:t>
              </a:r>
            </a:p>
          </p:txBody>
        </p:sp>
      </p:grpSp>
      <p:sp>
        <p:nvSpPr>
          <p:cNvPr name="TextBox 28" id="28"/>
          <p:cNvSpPr txBox="true"/>
          <p:nvPr/>
        </p:nvSpPr>
        <p:spPr>
          <a:xfrm rot="0">
            <a:off x="1961741" y="1948241"/>
            <a:ext cx="6792711" cy="459105"/>
          </a:xfrm>
          <a:prstGeom prst="rect">
            <a:avLst/>
          </a:prstGeom>
        </p:spPr>
        <p:txBody>
          <a:bodyPr anchor="t" rtlCol="false" tIns="0" lIns="0" bIns="0" rIns="0">
            <a:spAutoFit/>
          </a:bodyPr>
          <a:lstStyle/>
          <a:p>
            <a:pPr algn="l">
              <a:lnSpc>
                <a:spcPts val="3359"/>
              </a:lnSpc>
              <a:spcBef>
                <a:spcPct val="0"/>
              </a:spcBef>
            </a:pPr>
            <a:r>
              <a:rPr lang="en-US" sz="2999">
                <a:solidFill>
                  <a:srgbClr val="FFFFFF"/>
                </a:solidFill>
                <a:latin typeface="Arcade Gamer"/>
                <a:ea typeface="Arcade Gamer"/>
                <a:cs typeface="Arcade Gamer"/>
                <a:sym typeface="Arcade Gamer"/>
              </a:rPr>
              <a:t>STRENGTHS OF THE GAME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9705109"/>
            <a:ext cx="18288000" cy="1163782"/>
            <a:chOff x="0" y="0"/>
            <a:chExt cx="24384000" cy="1551709"/>
          </a:xfrm>
        </p:grpSpPr>
        <p:sp>
          <p:nvSpPr>
            <p:cNvPr name="Freeform 4" id="4"/>
            <p:cNvSpPr/>
            <p:nvPr/>
          </p:nvSpPr>
          <p:spPr>
            <a:xfrm flipH="false" flipV="false" rot="0">
              <a:off x="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128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256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7" id="7"/>
          <p:cNvSpPr/>
          <p:nvPr/>
        </p:nvSpPr>
        <p:spPr>
          <a:xfrm flipH="false" flipV="false" rot="0">
            <a:off x="15341087" y="6151992"/>
            <a:ext cx="3370555" cy="3571879"/>
          </a:xfrm>
          <a:custGeom>
            <a:avLst/>
            <a:gdLst/>
            <a:ahLst/>
            <a:cxnLst/>
            <a:rect r="r" b="b" t="t" l="l"/>
            <a:pathLst>
              <a:path h="3571879" w="3370555">
                <a:moveTo>
                  <a:pt x="0" y="0"/>
                </a:moveTo>
                <a:lnTo>
                  <a:pt x="3370556" y="0"/>
                </a:lnTo>
                <a:lnTo>
                  <a:pt x="3370556" y="3571879"/>
                </a:lnTo>
                <a:lnTo>
                  <a:pt x="0" y="35718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2695009" y="596383"/>
            <a:ext cx="2377744" cy="432317"/>
          </a:xfrm>
          <a:custGeom>
            <a:avLst/>
            <a:gdLst/>
            <a:ahLst/>
            <a:cxnLst/>
            <a:rect r="r" b="b" t="t" l="l"/>
            <a:pathLst>
              <a:path h="432317" w="2377744">
                <a:moveTo>
                  <a:pt x="0" y="0"/>
                </a:moveTo>
                <a:lnTo>
                  <a:pt x="2377745" y="0"/>
                </a:lnTo>
                <a:lnTo>
                  <a:pt x="2377745" y="432317"/>
                </a:lnTo>
                <a:lnTo>
                  <a:pt x="0" y="43231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13424017" y="670536"/>
            <a:ext cx="2087036" cy="379461"/>
          </a:xfrm>
          <a:custGeom>
            <a:avLst/>
            <a:gdLst/>
            <a:ahLst/>
            <a:cxnLst/>
            <a:rect r="r" b="b" t="t" l="l"/>
            <a:pathLst>
              <a:path h="379461" w="2087036">
                <a:moveTo>
                  <a:pt x="0" y="0"/>
                </a:moveTo>
                <a:lnTo>
                  <a:pt x="2087036" y="0"/>
                </a:lnTo>
                <a:lnTo>
                  <a:pt x="2087036" y="379461"/>
                </a:lnTo>
                <a:lnTo>
                  <a:pt x="0" y="37946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true" flipV="false" rot="0">
            <a:off x="839059" y="8614008"/>
            <a:ext cx="1855950" cy="1091101"/>
          </a:xfrm>
          <a:custGeom>
            <a:avLst/>
            <a:gdLst/>
            <a:ahLst/>
            <a:cxnLst/>
            <a:rect r="r" b="b" t="t" l="l"/>
            <a:pathLst>
              <a:path h="1091101" w="1855950">
                <a:moveTo>
                  <a:pt x="1855950" y="0"/>
                </a:moveTo>
                <a:lnTo>
                  <a:pt x="0" y="0"/>
                </a:lnTo>
                <a:lnTo>
                  <a:pt x="0" y="1091101"/>
                </a:lnTo>
                <a:lnTo>
                  <a:pt x="1855950" y="1091101"/>
                </a:lnTo>
                <a:lnTo>
                  <a:pt x="1855950" y="0"/>
                </a:lnTo>
                <a:close/>
              </a:path>
            </a:pathLst>
          </a:custGeom>
          <a:blipFill>
            <a:blip r:embed="rId12">
              <a:extLst>
                <a:ext uri="{96DAC541-7B7A-43D3-8B79-37D633B846F1}">
                  <asvg:svgBlip xmlns:asvg="http://schemas.microsoft.com/office/drawing/2016/SVG/main" r:embed="rId13"/>
                </a:ext>
              </a:extLst>
            </a:blip>
            <a:stretch>
              <a:fillRect l="0" t="0" r="0" b="-10100"/>
            </a:stretch>
          </a:blipFill>
        </p:spPr>
      </p:sp>
      <p:sp>
        <p:nvSpPr>
          <p:cNvPr name="Freeform 11" id="11"/>
          <p:cNvSpPr/>
          <p:nvPr/>
        </p:nvSpPr>
        <p:spPr>
          <a:xfrm flipH="false" flipV="false" rot="0">
            <a:off x="375433" y="6228904"/>
            <a:ext cx="2319577" cy="3476205"/>
          </a:xfrm>
          <a:custGeom>
            <a:avLst/>
            <a:gdLst/>
            <a:ahLst/>
            <a:cxnLst/>
            <a:rect r="r" b="b" t="t" l="l"/>
            <a:pathLst>
              <a:path h="3476205" w="2319577">
                <a:moveTo>
                  <a:pt x="0" y="0"/>
                </a:moveTo>
                <a:lnTo>
                  <a:pt x="2319576" y="0"/>
                </a:lnTo>
                <a:lnTo>
                  <a:pt x="2319576" y="3476205"/>
                </a:lnTo>
                <a:lnTo>
                  <a:pt x="0" y="3476205"/>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pic>
        <p:nvPicPr>
          <p:cNvPr name="Picture 12" id="12"/>
          <p:cNvPicPr>
            <a:picLocks noChangeAspect="true"/>
          </p:cNvPicPr>
          <p:nvPr/>
        </p:nvPicPr>
        <p:blipFill>
          <a:blip r:embed="rId16">
            <a:alphaModFix amt="71000"/>
          </a:blip>
          <a:srcRect l="0" t="0" r="0" b="0"/>
          <a:stretch>
            <a:fillRect/>
          </a:stretch>
        </p:blipFill>
        <p:spPr>
          <a:xfrm flipH="false" flipV="false" rot="604890">
            <a:off x="17509575" y="4896612"/>
            <a:ext cx="554300" cy="577396"/>
          </a:xfrm>
          <a:prstGeom prst="rect">
            <a:avLst/>
          </a:prstGeom>
        </p:spPr>
      </p:pic>
      <p:pic>
        <p:nvPicPr>
          <p:cNvPr name="Picture 13" id="13"/>
          <p:cNvPicPr>
            <a:picLocks noChangeAspect="true"/>
          </p:cNvPicPr>
          <p:nvPr/>
        </p:nvPicPr>
        <p:blipFill>
          <a:blip r:embed="rId16">
            <a:alphaModFix amt="71000"/>
          </a:blip>
          <a:srcRect l="0" t="0" r="0" b="0"/>
          <a:stretch>
            <a:fillRect/>
          </a:stretch>
        </p:blipFill>
        <p:spPr>
          <a:xfrm flipH="false" flipV="false" rot="-1221735">
            <a:off x="17085962" y="3338385"/>
            <a:ext cx="397359" cy="413915"/>
          </a:xfrm>
          <a:prstGeom prst="rect">
            <a:avLst/>
          </a:prstGeom>
        </p:spPr>
      </p:pic>
      <p:pic>
        <p:nvPicPr>
          <p:cNvPr name="Picture 14" id="14"/>
          <p:cNvPicPr>
            <a:picLocks noChangeAspect="true"/>
          </p:cNvPicPr>
          <p:nvPr/>
        </p:nvPicPr>
        <p:blipFill>
          <a:blip r:embed="rId16">
            <a:alphaModFix amt="71000"/>
          </a:blip>
          <a:srcRect l="0" t="0" r="0" b="0"/>
          <a:stretch>
            <a:fillRect/>
          </a:stretch>
        </p:blipFill>
        <p:spPr>
          <a:xfrm flipH="false" flipV="false" rot="0">
            <a:off x="17517576" y="1957766"/>
            <a:ext cx="269149" cy="280364"/>
          </a:xfrm>
          <a:prstGeom prst="rect">
            <a:avLst/>
          </a:prstGeom>
        </p:spPr>
      </p:pic>
      <p:pic>
        <p:nvPicPr>
          <p:cNvPr name="Picture 15" id="15"/>
          <p:cNvPicPr>
            <a:picLocks noChangeAspect="true"/>
          </p:cNvPicPr>
          <p:nvPr/>
        </p:nvPicPr>
        <p:blipFill>
          <a:blip r:embed="rId16">
            <a:alphaModFix amt="71000"/>
          </a:blip>
          <a:srcRect l="0" t="0" r="0" b="0"/>
          <a:stretch>
            <a:fillRect/>
          </a:stretch>
        </p:blipFill>
        <p:spPr>
          <a:xfrm flipH="false" flipV="false" rot="-599390">
            <a:off x="421312" y="5056909"/>
            <a:ext cx="554300" cy="577396"/>
          </a:xfrm>
          <a:prstGeom prst="rect">
            <a:avLst/>
          </a:prstGeom>
        </p:spPr>
      </p:pic>
      <p:pic>
        <p:nvPicPr>
          <p:cNvPr name="Picture 16" id="16"/>
          <p:cNvPicPr>
            <a:picLocks noChangeAspect="true"/>
          </p:cNvPicPr>
          <p:nvPr/>
        </p:nvPicPr>
        <p:blipFill>
          <a:blip r:embed="rId16">
            <a:alphaModFix amt="71000"/>
          </a:blip>
          <a:srcRect l="0" t="0" r="0" b="0"/>
          <a:stretch>
            <a:fillRect/>
          </a:stretch>
        </p:blipFill>
        <p:spPr>
          <a:xfrm flipH="false" flipV="false" rot="368085">
            <a:off x="788009" y="3418711"/>
            <a:ext cx="397359" cy="413915"/>
          </a:xfrm>
          <a:prstGeom prst="rect">
            <a:avLst/>
          </a:prstGeom>
        </p:spPr>
      </p:pic>
      <p:pic>
        <p:nvPicPr>
          <p:cNvPr name="Picture 17" id="17"/>
          <p:cNvPicPr>
            <a:picLocks noChangeAspect="true"/>
          </p:cNvPicPr>
          <p:nvPr/>
        </p:nvPicPr>
        <p:blipFill>
          <a:blip r:embed="rId16">
            <a:alphaModFix amt="71000"/>
          </a:blip>
          <a:srcRect l="0" t="0" r="0" b="0"/>
          <a:stretch>
            <a:fillRect/>
          </a:stretch>
        </p:blipFill>
        <p:spPr>
          <a:xfrm flipH="false" flipV="false" rot="-980286">
            <a:off x="463881" y="1925570"/>
            <a:ext cx="269149" cy="280364"/>
          </a:xfrm>
          <a:prstGeom prst="rect">
            <a:avLst/>
          </a:prstGeom>
        </p:spPr>
      </p:pic>
      <p:pic>
        <p:nvPicPr>
          <p:cNvPr name="Picture 18" id="18"/>
          <p:cNvPicPr>
            <a:picLocks noChangeAspect="true"/>
          </p:cNvPicPr>
          <p:nvPr/>
        </p:nvPicPr>
        <p:blipFill>
          <a:blip r:embed="rId17"/>
          <a:srcRect l="0" t="0" r="0" b="0"/>
          <a:stretch>
            <a:fillRect/>
          </a:stretch>
        </p:blipFill>
        <p:spPr>
          <a:xfrm flipH="false" flipV="false" rot="-6399535">
            <a:off x="6136263" y="1111724"/>
            <a:ext cx="978075" cy="934061"/>
          </a:xfrm>
          <a:prstGeom prst="rect">
            <a:avLst/>
          </a:prstGeom>
        </p:spPr>
      </p:pic>
      <p:grpSp>
        <p:nvGrpSpPr>
          <p:cNvPr name="Group 19" id="19"/>
          <p:cNvGrpSpPr/>
          <p:nvPr/>
        </p:nvGrpSpPr>
        <p:grpSpPr>
          <a:xfrm rot="0">
            <a:off x="1835038" y="2691608"/>
            <a:ext cx="14296380" cy="6467951"/>
            <a:chOff x="0" y="0"/>
            <a:chExt cx="3765302" cy="1703493"/>
          </a:xfrm>
        </p:grpSpPr>
        <p:sp>
          <p:nvSpPr>
            <p:cNvPr name="Freeform 20" id="20"/>
            <p:cNvSpPr/>
            <p:nvPr/>
          </p:nvSpPr>
          <p:spPr>
            <a:xfrm flipH="false" flipV="false" rot="0">
              <a:off x="0" y="0"/>
              <a:ext cx="3765302" cy="1703493"/>
            </a:xfrm>
            <a:custGeom>
              <a:avLst/>
              <a:gdLst/>
              <a:ahLst/>
              <a:cxnLst/>
              <a:rect r="r" b="b" t="t" l="l"/>
              <a:pathLst>
                <a:path h="1703493" w="3765302">
                  <a:moveTo>
                    <a:pt x="26535" y="0"/>
                  </a:moveTo>
                  <a:lnTo>
                    <a:pt x="3738767" y="0"/>
                  </a:lnTo>
                  <a:cubicBezTo>
                    <a:pt x="3753421" y="0"/>
                    <a:pt x="3765302" y="11880"/>
                    <a:pt x="3765302" y="26535"/>
                  </a:cubicBezTo>
                  <a:lnTo>
                    <a:pt x="3765302" y="1676958"/>
                  </a:lnTo>
                  <a:cubicBezTo>
                    <a:pt x="3765302" y="1683996"/>
                    <a:pt x="3762506" y="1690745"/>
                    <a:pt x="3757530" y="1695721"/>
                  </a:cubicBezTo>
                  <a:cubicBezTo>
                    <a:pt x="3752554" y="1700698"/>
                    <a:pt x="3745804" y="1703493"/>
                    <a:pt x="3738767" y="1703493"/>
                  </a:cubicBezTo>
                  <a:lnTo>
                    <a:pt x="26535" y="1703493"/>
                  </a:lnTo>
                  <a:cubicBezTo>
                    <a:pt x="19497" y="1703493"/>
                    <a:pt x="12748" y="1700698"/>
                    <a:pt x="7772" y="1695721"/>
                  </a:cubicBezTo>
                  <a:cubicBezTo>
                    <a:pt x="2796" y="1690745"/>
                    <a:pt x="0" y="1683996"/>
                    <a:pt x="0" y="1676958"/>
                  </a:cubicBezTo>
                  <a:lnTo>
                    <a:pt x="0" y="26535"/>
                  </a:lnTo>
                  <a:cubicBezTo>
                    <a:pt x="0" y="19497"/>
                    <a:pt x="2796" y="12748"/>
                    <a:pt x="7772" y="7772"/>
                  </a:cubicBezTo>
                  <a:cubicBezTo>
                    <a:pt x="12748" y="2796"/>
                    <a:pt x="19497" y="0"/>
                    <a:pt x="26535" y="0"/>
                  </a:cubicBezTo>
                  <a:close/>
                </a:path>
              </a:pathLst>
            </a:custGeom>
            <a:solidFill>
              <a:srgbClr val="000000"/>
            </a:solidFill>
            <a:ln w="47625" cap="rnd">
              <a:solidFill>
                <a:srgbClr val="21EF80"/>
              </a:solidFill>
              <a:prstDash val="solid"/>
              <a:round/>
            </a:ln>
          </p:spPr>
        </p:sp>
        <p:sp>
          <p:nvSpPr>
            <p:cNvPr name="TextBox 21" id="21"/>
            <p:cNvSpPr txBox="true"/>
            <p:nvPr/>
          </p:nvSpPr>
          <p:spPr>
            <a:xfrm>
              <a:off x="0" y="-38100"/>
              <a:ext cx="3765302" cy="1741593"/>
            </a:xfrm>
            <a:prstGeom prst="rect">
              <a:avLst/>
            </a:prstGeom>
          </p:spPr>
          <p:txBody>
            <a:bodyPr anchor="ctr" rtlCol="false" tIns="254000" lIns="254000" bIns="254000" rIns="254000"/>
            <a:lstStyle/>
            <a:p>
              <a:pPr algn="l">
                <a:lnSpc>
                  <a:spcPts val="3359"/>
                </a:lnSpc>
              </a:pPr>
            </a:p>
          </p:txBody>
        </p:sp>
      </p:grpSp>
      <p:pic>
        <p:nvPicPr>
          <p:cNvPr name="Picture 22" id="22">
            <a:hlinkClick action="ppaction://media"/>
          </p:cNvPr>
          <p:cNvPicPr>
            <a:picLocks noChangeAspect="true"/>
          </p:cNvPicPr>
          <p:nvPr>
            <a:videoFile r:link="rId19"/>
            <p:extLst>
              <p:ext uri="{DAA4B4D4-6D71-4841-9C94-3DE7FCFB9230}">
                <p14:media xmlns:p14="http://schemas.microsoft.com/office/powerpoint/2010/main" r:embed="rId20"/>
              </p:ext>
            </p:extLst>
          </p:nvPr>
        </p:nvPicPr>
        <p:blipFill>
          <a:blip r:embed="rId18"/>
          <a:srcRect l="0" t="5758" r="0" b="15869"/>
          <a:stretch>
            <a:fillRect/>
          </a:stretch>
        </p:blipFill>
        <p:spPr>
          <a:xfrm flipH="false" flipV="false" rot="0">
            <a:off x="2070957" y="2849010"/>
            <a:ext cx="13824542" cy="6094466"/>
          </a:xfrm>
          <a:prstGeom prst="rect">
            <a:avLst/>
          </a:prstGeom>
        </p:spPr>
      </p:pic>
      <p:sp>
        <p:nvSpPr>
          <p:cNvPr name="TextBox 23" id="23"/>
          <p:cNvSpPr txBox="true"/>
          <p:nvPr/>
        </p:nvSpPr>
        <p:spPr>
          <a:xfrm rot="0">
            <a:off x="15511053" y="682309"/>
            <a:ext cx="1952265" cy="336644"/>
          </a:xfrm>
          <a:prstGeom prst="rect">
            <a:avLst/>
          </a:prstGeom>
        </p:spPr>
        <p:txBody>
          <a:bodyPr anchor="t" rtlCol="false" tIns="0" lIns="0" bIns="0" rIns="0">
            <a:spAutoFit/>
          </a:bodyPr>
          <a:lstStyle/>
          <a:p>
            <a:pPr algn="r">
              <a:lnSpc>
                <a:spcPts val="2463"/>
              </a:lnSpc>
            </a:pPr>
            <a:r>
              <a:rPr lang="en-US" sz="2199">
                <a:solidFill>
                  <a:srgbClr val="FF63D8"/>
                </a:solidFill>
                <a:latin typeface="Arcade Gamer"/>
                <a:ea typeface="Arcade Gamer"/>
                <a:cs typeface="Arcade Gamer"/>
                <a:sym typeface="Arcade Gamer"/>
              </a:rPr>
              <a:t>2. OYUNCU</a:t>
            </a:r>
          </a:p>
        </p:txBody>
      </p:sp>
      <p:sp>
        <p:nvSpPr>
          <p:cNvPr name="TextBox 24" id="24"/>
          <p:cNvSpPr txBox="true"/>
          <p:nvPr/>
        </p:nvSpPr>
        <p:spPr>
          <a:xfrm rot="0">
            <a:off x="828291" y="639714"/>
            <a:ext cx="1866718" cy="336644"/>
          </a:xfrm>
          <a:prstGeom prst="rect">
            <a:avLst/>
          </a:prstGeom>
        </p:spPr>
        <p:txBody>
          <a:bodyPr anchor="t" rtlCol="false" tIns="0" lIns="0" bIns="0" rIns="0">
            <a:spAutoFit/>
          </a:bodyPr>
          <a:lstStyle/>
          <a:p>
            <a:pPr algn="l">
              <a:lnSpc>
                <a:spcPts val="2463"/>
              </a:lnSpc>
            </a:pPr>
            <a:r>
              <a:rPr lang="en-US" sz="2199">
                <a:solidFill>
                  <a:srgbClr val="585EFF"/>
                </a:solidFill>
                <a:latin typeface="Arcade Gamer"/>
                <a:ea typeface="Arcade Gamer"/>
                <a:cs typeface="Arcade Gamer"/>
                <a:sym typeface="Arcade Gamer"/>
              </a:rPr>
              <a:t>1. OYUNCU</a:t>
            </a:r>
          </a:p>
        </p:txBody>
      </p:sp>
      <p:sp>
        <p:nvSpPr>
          <p:cNvPr name="TextBox 25" id="25"/>
          <p:cNvSpPr txBox="true"/>
          <p:nvPr/>
        </p:nvSpPr>
        <p:spPr>
          <a:xfrm rot="0">
            <a:off x="7021769" y="682309"/>
            <a:ext cx="4244462" cy="336644"/>
          </a:xfrm>
          <a:prstGeom prst="rect">
            <a:avLst/>
          </a:prstGeom>
        </p:spPr>
        <p:txBody>
          <a:bodyPr anchor="t" rtlCol="false" tIns="0" lIns="0" bIns="0" rIns="0">
            <a:spAutoFit/>
          </a:bodyPr>
          <a:lstStyle/>
          <a:p>
            <a:pPr algn="ctr">
              <a:lnSpc>
                <a:spcPts val="2463"/>
              </a:lnSpc>
            </a:pPr>
            <a:r>
              <a:rPr lang="en-US" sz="2199">
                <a:solidFill>
                  <a:srgbClr val="FFFFFF"/>
                </a:solidFill>
                <a:latin typeface="Arcade Gamer"/>
                <a:ea typeface="Arcade Gamer"/>
                <a:cs typeface="Arcade Gamer"/>
                <a:sym typeface="Arcade Gamer"/>
              </a:rPr>
              <a:t>YÜKSEK PUAN 2500</a:t>
            </a:r>
          </a:p>
        </p:txBody>
      </p:sp>
      <p:sp>
        <p:nvSpPr>
          <p:cNvPr name="TextBox 26" id="26"/>
          <p:cNvSpPr txBox="true"/>
          <p:nvPr/>
        </p:nvSpPr>
        <p:spPr>
          <a:xfrm rot="0">
            <a:off x="1961741" y="1948241"/>
            <a:ext cx="6792711" cy="459105"/>
          </a:xfrm>
          <a:prstGeom prst="rect">
            <a:avLst/>
          </a:prstGeom>
        </p:spPr>
        <p:txBody>
          <a:bodyPr anchor="t" rtlCol="false" tIns="0" lIns="0" bIns="0" rIns="0">
            <a:spAutoFit/>
          </a:bodyPr>
          <a:lstStyle/>
          <a:p>
            <a:pPr algn="l">
              <a:lnSpc>
                <a:spcPts val="3359"/>
              </a:lnSpc>
              <a:spcBef>
                <a:spcPct val="0"/>
              </a:spcBef>
            </a:pPr>
            <a:r>
              <a:rPr lang="en-US" sz="2999">
                <a:solidFill>
                  <a:srgbClr val="FFFFFF"/>
                </a:solidFill>
                <a:latin typeface="Arcade Gamer"/>
                <a:ea typeface="Arcade Gamer"/>
                <a:cs typeface="Arcade Gamer"/>
                <a:sym typeface="Arcade Gamer"/>
              </a:rPr>
              <a:t>TRAILER</a:t>
            </a:r>
          </a:p>
        </p:txBody>
      </p:sp>
    </p:spTree>
  </p:cSld>
  <p:clrMapOvr>
    <a:masterClrMapping/>
  </p:clrMapOvr>
  <p:timing>
    <p:tnLst>
      <p:par>
        <p:cTn dur="indefinite" restart="never" nodeType="tmRoot">
          <p:childTnLst>
            <p:video>
              <p:cMediaNode vol="100000">
                <p:cTn fill="hold" display="false">
                  <p:stCondLst>
                    <p:cond delay="indefinite"/>
                  </p:stCondLst>
                </p:cTn>
                <p:tgtEl>
                  <p:spTgt spid="22"/>
                </p:tgtEl>
              </p:cMediaNode>
            </p:video>
          </p:childTnLst>
        </p:cTn>
      </p:par>
    </p:tnLst>
  </p:timing>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9705109"/>
            <a:ext cx="18288000" cy="1163782"/>
            <a:chOff x="0" y="0"/>
            <a:chExt cx="24384000" cy="1551709"/>
          </a:xfrm>
        </p:grpSpPr>
        <p:sp>
          <p:nvSpPr>
            <p:cNvPr name="Freeform 4" id="4"/>
            <p:cNvSpPr/>
            <p:nvPr/>
          </p:nvSpPr>
          <p:spPr>
            <a:xfrm flipH="false" flipV="false" rot="0">
              <a:off x="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128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256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7" id="7"/>
          <p:cNvSpPr/>
          <p:nvPr/>
        </p:nvSpPr>
        <p:spPr>
          <a:xfrm flipH="false" flipV="false" rot="0">
            <a:off x="15341087" y="6151992"/>
            <a:ext cx="3370555" cy="3571879"/>
          </a:xfrm>
          <a:custGeom>
            <a:avLst/>
            <a:gdLst/>
            <a:ahLst/>
            <a:cxnLst/>
            <a:rect r="r" b="b" t="t" l="l"/>
            <a:pathLst>
              <a:path h="3571879" w="3370555">
                <a:moveTo>
                  <a:pt x="0" y="0"/>
                </a:moveTo>
                <a:lnTo>
                  <a:pt x="3370556" y="0"/>
                </a:lnTo>
                <a:lnTo>
                  <a:pt x="3370556" y="3571879"/>
                </a:lnTo>
                <a:lnTo>
                  <a:pt x="0" y="35718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true" flipV="false" rot="0">
            <a:off x="839059" y="8614008"/>
            <a:ext cx="1855950" cy="1091101"/>
          </a:xfrm>
          <a:custGeom>
            <a:avLst/>
            <a:gdLst/>
            <a:ahLst/>
            <a:cxnLst/>
            <a:rect r="r" b="b" t="t" l="l"/>
            <a:pathLst>
              <a:path h="1091101" w="1855950">
                <a:moveTo>
                  <a:pt x="1855950" y="0"/>
                </a:moveTo>
                <a:lnTo>
                  <a:pt x="0" y="0"/>
                </a:lnTo>
                <a:lnTo>
                  <a:pt x="0" y="1091101"/>
                </a:lnTo>
                <a:lnTo>
                  <a:pt x="1855950" y="1091101"/>
                </a:lnTo>
                <a:lnTo>
                  <a:pt x="1855950" y="0"/>
                </a:lnTo>
                <a:close/>
              </a:path>
            </a:pathLst>
          </a:custGeom>
          <a:blipFill>
            <a:blip r:embed="rId8">
              <a:extLst>
                <a:ext uri="{96DAC541-7B7A-43D3-8B79-37D633B846F1}">
                  <asvg:svgBlip xmlns:asvg="http://schemas.microsoft.com/office/drawing/2016/SVG/main" r:embed="rId9"/>
                </a:ext>
              </a:extLst>
            </a:blip>
            <a:stretch>
              <a:fillRect l="0" t="0" r="0" b="-10100"/>
            </a:stretch>
          </a:blipFill>
        </p:spPr>
      </p:sp>
      <p:sp>
        <p:nvSpPr>
          <p:cNvPr name="Freeform 9" id="9"/>
          <p:cNvSpPr/>
          <p:nvPr/>
        </p:nvSpPr>
        <p:spPr>
          <a:xfrm flipH="false" flipV="false" rot="0">
            <a:off x="375433" y="6228904"/>
            <a:ext cx="2319577" cy="3476205"/>
          </a:xfrm>
          <a:custGeom>
            <a:avLst/>
            <a:gdLst/>
            <a:ahLst/>
            <a:cxnLst/>
            <a:rect r="r" b="b" t="t" l="l"/>
            <a:pathLst>
              <a:path h="3476205" w="2319577">
                <a:moveTo>
                  <a:pt x="0" y="0"/>
                </a:moveTo>
                <a:lnTo>
                  <a:pt x="2319576" y="0"/>
                </a:lnTo>
                <a:lnTo>
                  <a:pt x="2319576" y="3476205"/>
                </a:lnTo>
                <a:lnTo>
                  <a:pt x="0" y="3476205"/>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pic>
        <p:nvPicPr>
          <p:cNvPr name="Picture 10" id="10"/>
          <p:cNvPicPr>
            <a:picLocks noChangeAspect="true"/>
          </p:cNvPicPr>
          <p:nvPr/>
        </p:nvPicPr>
        <p:blipFill>
          <a:blip r:embed="rId12">
            <a:alphaModFix amt="71000"/>
          </a:blip>
          <a:srcRect l="0" t="0" r="0" b="0"/>
          <a:stretch>
            <a:fillRect/>
          </a:stretch>
        </p:blipFill>
        <p:spPr>
          <a:xfrm flipH="false" flipV="false" rot="604890">
            <a:off x="17509575" y="4896612"/>
            <a:ext cx="554300" cy="577396"/>
          </a:xfrm>
          <a:prstGeom prst="rect">
            <a:avLst/>
          </a:prstGeom>
        </p:spPr>
      </p:pic>
      <p:pic>
        <p:nvPicPr>
          <p:cNvPr name="Picture 11" id="11"/>
          <p:cNvPicPr>
            <a:picLocks noChangeAspect="true"/>
          </p:cNvPicPr>
          <p:nvPr/>
        </p:nvPicPr>
        <p:blipFill>
          <a:blip r:embed="rId12">
            <a:alphaModFix amt="71000"/>
          </a:blip>
          <a:srcRect l="0" t="0" r="0" b="0"/>
          <a:stretch>
            <a:fillRect/>
          </a:stretch>
        </p:blipFill>
        <p:spPr>
          <a:xfrm flipH="false" flipV="false" rot="-1221735">
            <a:off x="17085962" y="3338385"/>
            <a:ext cx="397359" cy="413915"/>
          </a:xfrm>
          <a:prstGeom prst="rect">
            <a:avLst/>
          </a:prstGeom>
        </p:spPr>
      </p:pic>
      <p:pic>
        <p:nvPicPr>
          <p:cNvPr name="Picture 12" id="12"/>
          <p:cNvPicPr>
            <a:picLocks noChangeAspect="true"/>
          </p:cNvPicPr>
          <p:nvPr/>
        </p:nvPicPr>
        <p:blipFill>
          <a:blip r:embed="rId12">
            <a:alphaModFix amt="71000"/>
          </a:blip>
          <a:srcRect l="0" t="0" r="0" b="0"/>
          <a:stretch>
            <a:fillRect/>
          </a:stretch>
        </p:blipFill>
        <p:spPr>
          <a:xfrm flipH="false" flipV="false" rot="0">
            <a:off x="17517576" y="1957766"/>
            <a:ext cx="269149" cy="280364"/>
          </a:xfrm>
          <a:prstGeom prst="rect">
            <a:avLst/>
          </a:prstGeom>
        </p:spPr>
      </p:pic>
      <p:pic>
        <p:nvPicPr>
          <p:cNvPr name="Picture 13" id="13"/>
          <p:cNvPicPr>
            <a:picLocks noChangeAspect="true"/>
          </p:cNvPicPr>
          <p:nvPr/>
        </p:nvPicPr>
        <p:blipFill>
          <a:blip r:embed="rId12">
            <a:alphaModFix amt="71000"/>
          </a:blip>
          <a:srcRect l="0" t="0" r="0" b="0"/>
          <a:stretch>
            <a:fillRect/>
          </a:stretch>
        </p:blipFill>
        <p:spPr>
          <a:xfrm flipH="false" flipV="false" rot="-599390">
            <a:off x="421312" y="5056909"/>
            <a:ext cx="554300" cy="577396"/>
          </a:xfrm>
          <a:prstGeom prst="rect">
            <a:avLst/>
          </a:prstGeom>
        </p:spPr>
      </p:pic>
      <p:pic>
        <p:nvPicPr>
          <p:cNvPr name="Picture 14" id="14"/>
          <p:cNvPicPr>
            <a:picLocks noChangeAspect="true"/>
          </p:cNvPicPr>
          <p:nvPr/>
        </p:nvPicPr>
        <p:blipFill>
          <a:blip r:embed="rId12">
            <a:alphaModFix amt="71000"/>
          </a:blip>
          <a:srcRect l="0" t="0" r="0" b="0"/>
          <a:stretch>
            <a:fillRect/>
          </a:stretch>
        </p:blipFill>
        <p:spPr>
          <a:xfrm flipH="false" flipV="false" rot="368085">
            <a:off x="788009" y="3418711"/>
            <a:ext cx="397359" cy="413915"/>
          </a:xfrm>
          <a:prstGeom prst="rect">
            <a:avLst/>
          </a:prstGeom>
        </p:spPr>
      </p:pic>
      <p:pic>
        <p:nvPicPr>
          <p:cNvPr name="Picture 15" id="15"/>
          <p:cNvPicPr>
            <a:picLocks noChangeAspect="true"/>
          </p:cNvPicPr>
          <p:nvPr/>
        </p:nvPicPr>
        <p:blipFill>
          <a:blip r:embed="rId12">
            <a:alphaModFix amt="71000"/>
          </a:blip>
          <a:srcRect l="0" t="0" r="0" b="0"/>
          <a:stretch>
            <a:fillRect/>
          </a:stretch>
        </p:blipFill>
        <p:spPr>
          <a:xfrm flipH="false" flipV="false" rot="-980286">
            <a:off x="463881" y="1925570"/>
            <a:ext cx="269149" cy="280364"/>
          </a:xfrm>
          <a:prstGeom prst="rect">
            <a:avLst/>
          </a:prstGeom>
        </p:spPr>
      </p:pic>
      <p:sp>
        <p:nvSpPr>
          <p:cNvPr name="TextBox 16" id="16"/>
          <p:cNvSpPr txBox="true"/>
          <p:nvPr/>
        </p:nvSpPr>
        <p:spPr>
          <a:xfrm rot="0">
            <a:off x="4320883" y="3954917"/>
            <a:ext cx="9646234" cy="1785751"/>
          </a:xfrm>
          <a:prstGeom prst="rect">
            <a:avLst/>
          </a:prstGeom>
        </p:spPr>
        <p:txBody>
          <a:bodyPr anchor="t" rtlCol="false" tIns="0" lIns="0" bIns="0" rIns="0">
            <a:spAutoFit/>
          </a:bodyPr>
          <a:lstStyle/>
          <a:p>
            <a:pPr algn="ctr">
              <a:lnSpc>
                <a:spcPts val="6804"/>
              </a:lnSpc>
              <a:spcBef>
                <a:spcPct val="0"/>
              </a:spcBef>
            </a:pPr>
            <a:r>
              <a:rPr lang="en-US" sz="6075">
                <a:solidFill>
                  <a:srgbClr val="FFFFFF"/>
                </a:solidFill>
                <a:latin typeface="Arcade Gamer"/>
                <a:ea typeface="Arcade Gamer"/>
                <a:cs typeface="Arcade Gamer"/>
                <a:sym typeface="Arcade Gamer"/>
              </a:rPr>
              <a:t>THANK YOU FOR LISTENING.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9705109"/>
            <a:ext cx="18288000" cy="1163782"/>
            <a:chOff x="0" y="0"/>
            <a:chExt cx="24384000" cy="1551709"/>
          </a:xfrm>
        </p:grpSpPr>
        <p:sp>
          <p:nvSpPr>
            <p:cNvPr name="Freeform 4" id="4"/>
            <p:cNvSpPr/>
            <p:nvPr/>
          </p:nvSpPr>
          <p:spPr>
            <a:xfrm flipH="false" flipV="false" rot="0">
              <a:off x="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128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256000" y="0"/>
              <a:ext cx="8128000" cy="1551709"/>
            </a:xfrm>
            <a:custGeom>
              <a:avLst/>
              <a:gdLst/>
              <a:ahLst/>
              <a:cxnLst/>
              <a:rect r="r" b="b" t="t" l="l"/>
              <a:pathLst>
                <a:path h="1551709" w="8128000">
                  <a:moveTo>
                    <a:pt x="0" y="0"/>
                  </a:moveTo>
                  <a:lnTo>
                    <a:pt x="8128000" y="0"/>
                  </a:lnTo>
                  <a:lnTo>
                    <a:pt x="8128000" y="1551709"/>
                  </a:lnTo>
                  <a:lnTo>
                    <a:pt x="0" y="15517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7" id="7"/>
          <p:cNvSpPr/>
          <p:nvPr/>
        </p:nvSpPr>
        <p:spPr>
          <a:xfrm flipH="false" flipV="false" rot="0">
            <a:off x="15341087" y="6151992"/>
            <a:ext cx="3370555" cy="3571879"/>
          </a:xfrm>
          <a:custGeom>
            <a:avLst/>
            <a:gdLst/>
            <a:ahLst/>
            <a:cxnLst/>
            <a:rect r="r" b="b" t="t" l="l"/>
            <a:pathLst>
              <a:path h="3571879" w="3370555">
                <a:moveTo>
                  <a:pt x="0" y="0"/>
                </a:moveTo>
                <a:lnTo>
                  <a:pt x="3370556" y="0"/>
                </a:lnTo>
                <a:lnTo>
                  <a:pt x="3370556" y="3571879"/>
                </a:lnTo>
                <a:lnTo>
                  <a:pt x="0" y="35718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5511053" y="682309"/>
            <a:ext cx="1952265" cy="336644"/>
          </a:xfrm>
          <a:prstGeom prst="rect">
            <a:avLst/>
          </a:prstGeom>
        </p:spPr>
        <p:txBody>
          <a:bodyPr anchor="t" rtlCol="false" tIns="0" lIns="0" bIns="0" rIns="0">
            <a:spAutoFit/>
          </a:bodyPr>
          <a:lstStyle/>
          <a:p>
            <a:pPr algn="r">
              <a:lnSpc>
                <a:spcPts val="2463"/>
              </a:lnSpc>
            </a:pPr>
            <a:r>
              <a:rPr lang="en-US" sz="2199">
                <a:solidFill>
                  <a:srgbClr val="FF63D8"/>
                </a:solidFill>
                <a:latin typeface="Arcade Gamer"/>
                <a:ea typeface="Arcade Gamer"/>
                <a:cs typeface="Arcade Gamer"/>
                <a:sym typeface="Arcade Gamer"/>
              </a:rPr>
              <a:t>2. OYUNCU</a:t>
            </a:r>
          </a:p>
        </p:txBody>
      </p:sp>
      <p:sp>
        <p:nvSpPr>
          <p:cNvPr name="Freeform 9" id="9"/>
          <p:cNvSpPr/>
          <p:nvPr/>
        </p:nvSpPr>
        <p:spPr>
          <a:xfrm flipH="false" flipV="false" rot="0">
            <a:off x="2695009" y="596383"/>
            <a:ext cx="2377744" cy="432317"/>
          </a:xfrm>
          <a:custGeom>
            <a:avLst/>
            <a:gdLst/>
            <a:ahLst/>
            <a:cxnLst/>
            <a:rect r="r" b="b" t="t" l="l"/>
            <a:pathLst>
              <a:path h="432317" w="2377744">
                <a:moveTo>
                  <a:pt x="0" y="0"/>
                </a:moveTo>
                <a:lnTo>
                  <a:pt x="2377745" y="0"/>
                </a:lnTo>
                <a:lnTo>
                  <a:pt x="2377745" y="432317"/>
                </a:lnTo>
                <a:lnTo>
                  <a:pt x="0" y="43231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0">
            <a:off x="13424017" y="670536"/>
            <a:ext cx="2087036" cy="379461"/>
          </a:xfrm>
          <a:custGeom>
            <a:avLst/>
            <a:gdLst/>
            <a:ahLst/>
            <a:cxnLst/>
            <a:rect r="r" b="b" t="t" l="l"/>
            <a:pathLst>
              <a:path h="379461" w="2087036">
                <a:moveTo>
                  <a:pt x="0" y="0"/>
                </a:moveTo>
                <a:lnTo>
                  <a:pt x="2087036" y="0"/>
                </a:lnTo>
                <a:lnTo>
                  <a:pt x="2087036" y="379461"/>
                </a:lnTo>
                <a:lnTo>
                  <a:pt x="0" y="37946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true" flipV="false" rot="0">
            <a:off x="839059" y="8614008"/>
            <a:ext cx="1855950" cy="1091101"/>
          </a:xfrm>
          <a:custGeom>
            <a:avLst/>
            <a:gdLst/>
            <a:ahLst/>
            <a:cxnLst/>
            <a:rect r="r" b="b" t="t" l="l"/>
            <a:pathLst>
              <a:path h="1091101" w="1855950">
                <a:moveTo>
                  <a:pt x="1855950" y="0"/>
                </a:moveTo>
                <a:lnTo>
                  <a:pt x="0" y="0"/>
                </a:lnTo>
                <a:lnTo>
                  <a:pt x="0" y="1091101"/>
                </a:lnTo>
                <a:lnTo>
                  <a:pt x="1855950" y="1091101"/>
                </a:lnTo>
                <a:lnTo>
                  <a:pt x="1855950" y="0"/>
                </a:lnTo>
                <a:close/>
              </a:path>
            </a:pathLst>
          </a:custGeom>
          <a:blipFill>
            <a:blip r:embed="rId12">
              <a:extLst>
                <a:ext uri="{96DAC541-7B7A-43D3-8B79-37D633B846F1}">
                  <asvg:svgBlip xmlns:asvg="http://schemas.microsoft.com/office/drawing/2016/SVG/main" r:embed="rId13"/>
                </a:ext>
              </a:extLst>
            </a:blip>
            <a:stretch>
              <a:fillRect l="0" t="0" r="0" b="-10100"/>
            </a:stretch>
          </a:blipFill>
        </p:spPr>
      </p:sp>
      <p:sp>
        <p:nvSpPr>
          <p:cNvPr name="Freeform 12" id="12"/>
          <p:cNvSpPr/>
          <p:nvPr/>
        </p:nvSpPr>
        <p:spPr>
          <a:xfrm flipH="false" flipV="false" rot="0">
            <a:off x="375433" y="6228904"/>
            <a:ext cx="2319577" cy="3476205"/>
          </a:xfrm>
          <a:custGeom>
            <a:avLst/>
            <a:gdLst/>
            <a:ahLst/>
            <a:cxnLst/>
            <a:rect r="r" b="b" t="t" l="l"/>
            <a:pathLst>
              <a:path h="3476205" w="2319577">
                <a:moveTo>
                  <a:pt x="0" y="0"/>
                </a:moveTo>
                <a:lnTo>
                  <a:pt x="2319576" y="0"/>
                </a:lnTo>
                <a:lnTo>
                  <a:pt x="2319576" y="3476205"/>
                </a:lnTo>
                <a:lnTo>
                  <a:pt x="0" y="3476205"/>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pic>
        <p:nvPicPr>
          <p:cNvPr name="Picture 13" id="13"/>
          <p:cNvPicPr>
            <a:picLocks noChangeAspect="true"/>
          </p:cNvPicPr>
          <p:nvPr/>
        </p:nvPicPr>
        <p:blipFill>
          <a:blip r:embed="rId16">
            <a:alphaModFix amt="71000"/>
          </a:blip>
          <a:srcRect l="0" t="0" r="0" b="0"/>
          <a:stretch>
            <a:fillRect/>
          </a:stretch>
        </p:blipFill>
        <p:spPr>
          <a:xfrm flipH="false" flipV="false" rot="604890">
            <a:off x="17509575" y="4896612"/>
            <a:ext cx="554300" cy="577396"/>
          </a:xfrm>
          <a:prstGeom prst="rect">
            <a:avLst/>
          </a:prstGeom>
        </p:spPr>
      </p:pic>
      <p:pic>
        <p:nvPicPr>
          <p:cNvPr name="Picture 14" id="14"/>
          <p:cNvPicPr>
            <a:picLocks noChangeAspect="true"/>
          </p:cNvPicPr>
          <p:nvPr/>
        </p:nvPicPr>
        <p:blipFill>
          <a:blip r:embed="rId16">
            <a:alphaModFix amt="71000"/>
          </a:blip>
          <a:srcRect l="0" t="0" r="0" b="0"/>
          <a:stretch>
            <a:fillRect/>
          </a:stretch>
        </p:blipFill>
        <p:spPr>
          <a:xfrm flipH="false" flipV="false" rot="-1221735">
            <a:off x="17085962" y="3338385"/>
            <a:ext cx="397359" cy="413915"/>
          </a:xfrm>
          <a:prstGeom prst="rect">
            <a:avLst/>
          </a:prstGeom>
        </p:spPr>
      </p:pic>
      <p:pic>
        <p:nvPicPr>
          <p:cNvPr name="Picture 15" id="15"/>
          <p:cNvPicPr>
            <a:picLocks noChangeAspect="true"/>
          </p:cNvPicPr>
          <p:nvPr/>
        </p:nvPicPr>
        <p:blipFill>
          <a:blip r:embed="rId16">
            <a:alphaModFix amt="71000"/>
          </a:blip>
          <a:srcRect l="0" t="0" r="0" b="0"/>
          <a:stretch>
            <a:fillRect/>
          </a:stretch>
        </p:blipFill>
        <p:spPr>
          <a:xfrm flipH="false" flipV="false" rot="0">
            <a:off x="17517576" y="1957766"/>
            <a:ext cx="269149" cy="280364"/>
          </a:xfrm>
          <a:prstGeom prst="rect">
            <a:avLst/>
          </a:prstGeom>
        </p:spPr>
      </p:pic>
      <p:pic>
        <p:nvPicPr>
          <p:cNvPr name="Picture 16" id="16"/>
          <p:cNvPicPr>
            <a:picLocks noChangeAspect="true"/>
          </p:cNvPicPr>
          <p:nvPr/>
        </p:nvPicPr>
        <p:blipFill>
          <a:blip r:embed="rId16">
            <a:alphaModFix amt="71000"/>
          </a:blip>
          <a:srcRect l="0" t="0" r="0" b="0"/>
          <a:stretch>
            <a:fillRect/>
          </a:stretch>
        </p:blipFill>
        <p:spPr>
          <a:xfrm flipH="false" flipV="false" rot="-599390">
            <a:off x="421312" y="5056909"/>
            <a:ext cx="554300" cy="577396"/>
          </a:xfrm>
          <a:prstGeom prst="rect">
            <a:avLst/>
          </a:prstGeom>
        </p:spPr>
      </p:pic>
      <p:pic>
        <p:nvPicPr>
          <p:cNvPr name="Picture 17" id="17"/>
          <p:cNvPicPr>
            <a:picLocks noChangeAspect="true"/>
          </p:cNvPicPr>
          <p:nvPr/>
        </p:nvPicPr>
        <p:blipFill>
          <a:blip r:embed="rId16">
            <a:alphaModFix amt="71000"/>
          </a:blip>
          <a:srcRect l="0" t="0" r="0" b="0"/>
          <a:stretch>
            <a:fillRect/>
          </a:stretch>
        </p:blipFill>
        <p:spPr>
          <a:xfrm flipH="false" flipV="false" rot="368085">
            <a:off x="788009" y="3418711"/>
            <a:ext cx="397359" cy="413915"/>
          </a:xfrm>
          <a:prstGeom prst="rect">
            <a:avLst/>
          </a:prstGeom>
        </p:spPr>
      </p:pic>
      <p:pic>
        <p:nvPicPr>
          <p:cNvPr name="Picture 18" id="18"/>
          <p:cNvPicPr>
            <a:picLocks noChangeAspect="true"/>
          </p:cNvPicPr>
          <p:nvPr/>
        </p:nvPicPr>
        <p:blipFill>
          <a:blip r:embed="rId16">
            <a:alphaModFix amt="71000"/>
          </a:blip>
          <a:srcRect l="0" t="0" r="0" b="0"/>
          <a:stretch>
            <a:fillRect/>
          </a:stretch>
        </p:blipFill>
        <p:spPr>
          <a:xfrm flipH="false" flipV="false" rot="-980286">
            <a:off x="463881" y="1925570"/>
            <a:ext cx="269149" cy="280364"/>
          </a:xfrm>
          <a:prstGeom prst="rect">
            <a:avLst/>
          </a:prstGeom>
        </p:spPr>
      </p:pic>
      <p:pic>
        <p:nvPicPr>
          <p:cNvPr name="Picture 19" id="19"/>
          <p:cNvPicPr>
            <a:picLocks noChangeAspect="true"/>
          </p:cNvPicPr>
          <p:nvPr/>
        </p:nvPicPr>
        <p:blipFill>
          <a:blip r:embed="rId17"/>
          <a:srcRect l="0" t="0" r="0" b="0"/>
          <a:stretch>
            <a:fillRect/>
          </a:stretch>
        </p:blipFill>
        <p:spPr>
          <a:xfrm flipH="false" flipV="false" rot="-6399535">
            <a:off x="15596440" y="3417552"/>
            <a:ext cx="978075" cy="934061"/>
          </a:xfrm>
          <a:prstGeom prst="rect">
            <a:avLst/>
          </a:prstGeom>
        </p:spPr>
      </p:pic>
      <p:sp>
        <p:nvSpPr>
          <p:cNvPr name="TextBox 20" id="20"/>
          <p:cNvSpPr txBox="true"/>
          <p:nvPr/>
        </p:nvSpPr>
        <p:spPr>
          <a:xfrm rot="0">
            <a:off x="828291" y="639714"/>
            <a:ext cx="1866718" cy="336644"/>
          </a:xfrm>
          <a:prstGeom prst="rect">
            <a:avLst/>
          </a:prstGeom>
        </p:spPr>
        <p:txBody>
          <a:bodyPr anchor="t" rtlCol="false" tIns="0" lIns="0" bIns="0" rIns="0">
            <a:spAutoFit/>
          </a:bodyPr>
          <a:lstStyle/>
          <a:p>
            <a:pPr algn="l">
              <a:lnSpc>
                <a:spcPts val="2463"/>
              </a:lnSpc>
            </a:pPr>
            <a:r>
              <a:rPr lang="en-US" sz="2199">
                <a:solidFill>
                  <a:srgbClr val="585EFF"/>
                </a:solidFill>
                <a:latin typeface="Arcade Gamer"/>
                <a:ea typeface="Arcade Gamer"/>
                <a:cs typeface="Arcade Gamer"/>
                <a:sym typeface="Arcade Gamer"/>
              </a:rPr>
              <a:t>1. OYUNCU</a:t>
            </a:r>
          </a:p>
        </p:txBody>
      </p:sp>
      <p:grpSp>
        <p:nvGrpSpPr>
          <p:cNvPr name="Group 21" id="21"/>
          <p:cNvGrpSpPr/>
          <p:nvPr/>
        </p:nvGrpSpPr>
        <p:grpSpPr>
          <a:xfrm rot="0">
            <a:off x="1995810" y="4172607"/>
            <a:ext cx="14296380" cy="1681202"/>
            <a:chOff x="0" y="0"/>
            <a:chExt cx="3765302" cy="442786"/>
          </a:xfrm>
        </p:grpSpPr>
        <p:sp>
          <p:nvSpPr>
            <p:cNvPr name="Freeform 22" id="22"/>
            <p:cNvSpPr/>
            <p:nvPr/>
          </p:nvSpPr>
          <p:spPr>
            <a:xfrm flipH="false" flipV="false" rot="0">
              <a:off x="0" y="0"/>
              <a:ext cx="3765302" cy="442786"/>
            </a:xfrm>
            <a:custGeom>
              <a:avLst/>
              <a:gdLst/>
              <a:ahLst/>
              <a:cxnLst/>
              <a:rect r="r" b="b" t="t" l="l"/>
              <a:pathLst>
                <a:path h="442786" w="3765302">
                  <a:moveTo>
                    <a:pt x="26535" y="0"/>
                  </a:moveTo>
                  <a:lnTo>
                    <a:pt x="3738767" y="0"/>
                  </a:lnTo>
                  <a:cubicBezTo>
                    <a:pt x="3753421" y="0"/>
                    <a:pt x="3765302" y="11880"/>
                    <a:pt x="3765302" y="26535"/>
                  </a:cubicBezTo>
                  <a:lnTo>
                    <a:pt x="3765302" y="416251"/>
                  </a:lnTo>
                  <a:cubicBezTo>
                    <a:pt x="3765302" y="423288"/>
                    <a:pt x="3762506" y="430037"/>
                    <a:pt x="3757530" y="435014"/>
                  </a:cubicBezTo>
                  <a:cubicBezTo>
                    <a:pt x="3752554" y="439990"/>
                    <a:pt x="3745804" y="442786"/>
                    <a:pt x="3738767" y="442786"/>
                  </a:cubicBezTo>
                  <a:lnTo>
                    <a:pt x="26535" y="442786"/>
                  </a:lnTo>
                  <a:cubicBezTo>
                    <a:pt x="19497" y="442786"/>
                    <a:pt x="12748" y="439990"/>
                    <a:pt x="7772" y="435014"/>
                  </a:cubicBezTo>
                  <a:cubicBezTo>
                    <a:pt x="2796" y="430037"/>
                    <a:pt x="0" y="423288"/>
                    <a:pt x="0" y="416251"/>
                  </a:cubicBezTo>
                  <a:lnTo>
                    <a:pt x="0" y="26535"/>
                  </a:lnTo>
                  <a:cubicBezTo>
                    <a:pt x="0" y="19497"/>
                    <a:pt x="2796" y="12748"/>
                    <a:pt x="7772" y="7772"/>
                  </a:cubicBezTo>
                  <a:cubicBezTo>
                    <a:pt x="12748" y="2796"/>
                    <a:pt x="19497" y="0"/>
                    <a:pt x="26535" y="0"/>
                  </a:cubicBezTo>
                  <a:close/>
                </a:path>
              </a:pathLst>
            </a:custGeom>
            <a:solidFill>
              <a:srgbClr val="000000"/>
            </a:solidFill>
            <a:ln w="47625" cap="rnd">
              <a:solidFill>
                <a:srgbClr val="21EF80"/>
              </a:solidFill>
              <a:prstDash val="solid"/>
              <a:round/>
            </a:ln>
          </p:spPr>
        </p:sp>
        <p:sp>
          <p:nvSpPr>
            <p:cNvPr name="TextBox 23" id="23"/>
            <p:cNvSpPr txBox="true"/>
            <p:nvPr/>
          </p:nvSpPr>
          <p:spPr>
            <a:xfrm>
              <a:off x="0" y="-38100"/>
              <a:ext cx="3765302" cy="480886"/>
            </a:xfrm>
            <a:prstGeom prst="rect">
              <a:avLst/>
            </a:prstGeom>
          </p:spPr>
          <p:txBody>
            <a:bodyPr anchor="ctr" rtlCol="false" tIns="254000" lIns="254000" bIns="254000" rIns="254000"/>
            <a:lstStyle/>
            <a:p>
              <a:pPr algn="l">
                <a:lnSpc>
                  <a:spcPts val="3359"/>
                </a:lnSpc>
              </a:pPr>
            </a:p>
          </p:txBody>
        </p:sp>
      </p:grpSp>
      <p:sp>
        <p:nvSpPr>
          <p:cNvPr name="TextBox 24" id="24"/>
          <p:cNvSpPr txBox="true"/>
          <p:nvPr/>
        </p:nvSpPr>
        <p:spPr>
          <a:xfrm rot="0">
            <a:off x="2156751" y="4547729"/>
            <a:ext cx="13381946" cy="878205"/>
          </a:xfrm>
          <a:prstGeom prst="rect">
            <a:avLst/>
          </a:prstGeom>
        </p:spPr>
        <p:txBody>
          <a:bodyPr anchor="t" rtlCol="false" tIns="0" lIns="0" bIns="0" rIns="0">
            <a:spAutoFit/>
          </a:bodyPr>
          <a:lstStyle/>
          <a:p>
            <a:pPr algn="l">
              <a:lnSpc>
                <a:spcPts val="3359"/>
              </a:lnSpc>
              <a:spcBef>
                <a:spcPct val="0"/>
              </a:spcBef>
            </a:pPr>
            <a:r>
              <a:rPr lang="en-US" sz="2999">
                <a:solidFill>
                  <a:srgbClr val="FFFFFF"/>
                </a:solidFill>
                <a:latin typeface="Arcade Gamer"/>
                <a:ea typeface="Arcade Gamer"/>
                <a:cs typeface="Arcade Gamer"/>
                <a:sym typeface="Arcade Gamer"/>
              </a:rPr>
              <a:t>GITHUB LINK: HTTPS://GITHUB.COM/SEMIHASLN/TURK-MYTHOLOGY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DAGbnCeQhc8</dc:identifier>
  <dcterms:modified xsi:type="dcterms:W3CDTF">2011-08-01T06:04:30Z</dcterms:modified>
  <cp:revision>1</cp:revision>
  <dc:title>Siyah Neon Yeşil Neon Pembe Trend İllüstratif Yaratıcı Sunum</dc:title>
</cp:coreProperties>
</file>

<file path=docProps/thumbnail.jpeg>
</file>